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Robo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Roboto-bold.fntdata"/><Relationship Id="rId27" Type="http://schemas.openxmlformats.org/officeDocument/2006/relationships/font" Target="fonts/Robo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318badf78_3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318badf78_3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318badf78_2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318badf78_2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932a8137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932a8137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9318badf78_2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9318badf78_2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9328ebf48a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9328ebf48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9318badf78_2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9318badf78_2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9318badf78_2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9318badf78_2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9318badf78_3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9318badf78_3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9318badf78_4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9318badf78_4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9318badf78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9318badf78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Rabbi Stone in reading Moshe David Luzzato Meshillat Yisharim would equate with Olam HaBah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9318badf78_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9318badf78_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text bring sus back to U’Netnah Tokef. </a:t>
            </a:r>
            <a:endParaRPr/>
          </a:p>
          <a:p>
            <a:pPr indent="0" lvl="0" marL="0" rtl="0" algn="l">
              <a:spcBef>
                <a:spcPts val="0"/>
              </a:spcBef>
              <a:spcAft>
                <a:spcPts val="0"/>
              </a:spcAft>
              <a:buNone/>
            </a:pPr>
            <a:r>
              <a:rPr lang="en"/>
              <a:t>Rabbis speak of distinguishing between natural and unnatural, in this world and the next world. Perhaps engage the panel</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9318badf78_3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9318badf78_3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a:t>Thank Ira, Herb, Nancy and Isha for bringing us together and inviting us to participate. </a:t>
            </a:r>
            <a:endParaRPr/>
          </a:p>
          <a:p>
            <a:pPr indent="0" lvl="0" marL="0" rtl="0" algn="l">
              <a:spcBef>
                <a:spcPts val="120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932a81371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932a81371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Levina through the face of thjue other we reaxch the infinte other</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9328ebf48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9328ebf48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94e4067c84_0_15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94e4067c84_0_15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9318badf78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9318badf78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931ab2d0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931ab2d0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94e4067c84_0_1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94e4067c84_0_1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318badf78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9318badf78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318badf7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9318badf7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Center for Contemporary Mussar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latin typeface="Times New Roman"/>
                <a:ea typeface="Times New Roman"/>
                <a:cs typeface="Times New Roman"/>
                <a:sym typeface="Times New Roman"/>
              </a:rPr>
              <a:t>Baba Batra 10a </a:t>
            </a:r>
            <a:endParaRPr sz="2400"/>
          </a:p>
        </p:txBody>
      </p:sp>
      <p:sp>
        <p:nvSpPr>
          <p:cNvPr id="141" name="Google Shape;141;p22"/>
          <p:cNvSpPr txBox="1"/>
          <p:nvPr>
            <p:ph idx="1" type="body"/>
          </p:nvPr>
        </p:nvSpPr>
        <p:spPr>
          <a:xfrm>
            <a:off x="149250" y="940450"/>
            <a:ext cx="8520600" cy="35511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t/>
            </a:r>
            <a:endParaRPr b="1" sz="1400">
              <a:latin typeface="Times New Roman"/>
              <a:ea typeface="Times New Roman"/>
              <a:cs typeface="Times New Roman"/>
              <a:sym typeface="Times New Roman"/>
            </a:endParaRPr>
          </a:p>
          <a:p>
            <a:pPr indent="0" lvl="0" marL="0" rtl="0" algn="l">
              <a:spcBef>
                <a:spcPts val="1200"/>
              </a:spcBef>
              <a:spcAft>
                <a:spcPts val="0"/>
              </a:spcAft>
              <a:buNone/>
            </a:pPr>
            <a:r>
              <a:rPr b="1" lang="en" sz="1400">
                <a:latin typeface="Times New Roman"/>
                <a:ea typeface="Times New Roman"/>
                <a:cs typeface="Times New Roman"/>
                <a:sym typeface="Times New Roman"/>
              </a:rPr>
              <a:t>..this is the question that Turnus Rufus the wicked asked Rabbi Akiva</a:t>
            </a:r>
            <a:r>
              <a:rPr lang="en" sz="1400">
                <a:latin typeface="Times New Roman"/>
                <a:ea typeface="Times New Roman"/>
                <a:cs typeface="Times New Roman"/>
                <a:sym typeface="Times New Roman"/>
              </a:rPr>
              <a:t>: If your God loves the poor, for what reason does God not support them Himself? </a:t>
            </a:r>
            <a:r>
              <a:rPr b="1" lang="en" sz="1400">
                <a:latin typeface="Times New Roman"/>
                <a:ea typeface="Times New Roman"/>
                <a:cs typeface="Times New Roman"/>
                <a:sym typeface="Times New Roman"/>
              </a:rPr>
              <a:t>Rabbi Akiva said </a:t>
            </a:r>
            <a:r>
              <a:rPr lang="en" sz="1400">
                <a:latin typeface="Times New Roman"/>
                <a:ea typeface="Times New Roman"/>
                <a:cs typeface="Times New Roman"/>
                <a:sym typeface="Times New Roman"/>
              </a:rPr>
              <a:t>to him: God commands us to sustain the poor, so that </a:t>
            </a:r>
            <a:r>
              <a:rPr b="1" lang="en" sz="1400">
                <a:latin typeface="Times New Roman"/>
                <a:ea typeface="Times New Roman"/>
                <a:cs typeface="Times New Roman"/>
                <a:sym typeface="Times New Roman"/>
              </a:rPr>
              <a:t>through them and the charity we give them we will be saved from the judgment of Gehenna.</a:t>
            </a:r>
            <a:endParaRPr b="1" sz="1400">
              <a:latin typeface="Times New Roman"/>
              <a:ea typeface="Times New Roman"/>
              <a:cs typeface="Times New Roman"/>
              <a:sym typeface="Times New Roman"/>
            </a:endParaRPr>
          </a:p>
          <a:p>
            <a:pPr indent="0" lvl="0" marL="0" marR="2337134" rtl="0" algn="r">
              <a:spcBef>
                <a:spcPts val="1200"/>
              </a:spcBef>
              <a:spcAft>
                <a:spcPts val="0"/>
              </a:spcAft>
              <a:buNone/>
            </a:pPr>
            <a:r>
              <a:rPr b="1" lang="en" sz="1400"/>
              <a:t>וזו שאלה שאל טורנוסרופוס הרשע את ר"ע אם אלהיכם אוהב עניים הוא מפני מה אינו מפרנסם אמר לו כדי שניצול אנו בהן מדינה של גיהנם</a:t>
            </a:r>
            <a:endParaRPr b="1" sz="1400"/>
          </a:p>
          <a:p>
            <a:pPr indent="0" lvl="0" marL="0" marR="2337134" rtl="0" algn="l">
              <a:spcBef>
                <a:spcPts val="12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265275" y="196625"/>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lang="en" sz="2400">
                <a:solidFill>
                  <a:schemeClr val="dk2"/>
                </a:solidFill>
                <a:latin typeface="Times New Roman"/>
                <a:ea typeface="Times New Roman"/>
                <a:cs typeface="Times New Roman"/>
                <a:sym typeface="Times New Roman"/>
              </a:rPr>
              <a:t>Baba Batra 10a </a:t>
            </a:r>
            <a:r>
              <a:rPr lang="en" sz="2400">
                <a:solidFill>
                  <a:srgbClr val="000000"/>
                </a:solidFill>
                <a:latin typeface="Times New Roman"/>
                <a:ea typeface="Times New Roman"/>
                <a:cs typeface="Times New Roman"/>
                <a:sym typeface="Times New Roman"/>
              </a:rPr>
              <a:t>continues...</a:t>
            </a:r>
            <a:endParaRPr sz="2400">
              <a:latin typeface="Times New Roman"/>
              <a:ea typeface="Times New Roman"/>
              <a:cs typeface="Times New Roman"/>
              <a:sym typeface="Times New Roman"/>
            </a:endParaRPr>
          </a:p>
        </p:txBody>
      </p:sp>
      <p:sp>
        <p:nvSpPr>
          <p:cNvPr id="147" name="Google Shape;147;p23"/>
          <p:cNvSpPr txBox="1"/>
          <p:nvPr>
            <p:ph idx="1" type="body"/>
          </p:nvPr>
        </p:nvSpPr>
        <p:spPr>
          <a:xfrm>
            <a:off x="126050" y="758000"/>
            <a:ext cx="8520600" cy="3339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t/>
            </a:r>
            <a:endParaRPr b="1" sz="1400">
              <a:latin typeface="Times New Roman"/>
              <a:ea typeface="Times New Roman"/>
              <a:cs typeface="Times New Roman"/>
              <a:sym typeface="Times New Roman"/>
            </a:endParaRPr>
          </a:p>
          <a:p>
            <a:pPr indent="0" lvl="0" marL="0" rtl="0" algn="l">
              <a:spcBef>
                <a:spcPts val="1200"/>
              </a:spcBef>
              <a:spcAft>
                <a:spcPts val="0"/>
              </a:spcAft>
              <a:buNone/>
            </a:pPr>
            <a:r>
              <a:rPr b="1" lang="en" sz="1400">
                <a:latin typeface="Times New Roman"/>
                <a:ea typeface="Times New Roman"/>
                <a:cs typeface="Times New Roman"/>
                <a:sym typeface="Times New Roman"/>
              </a:rPr>
              <a:t>Even when a person gives a mere peruta to a poor person, he merits to receive the Divine Presence, as it is stated: “As for me, I will behold Your face through charity; I will be satisfied, when I awake, with Your likeness” (Psalms 17:15).</a:t>
            </a:r>
            <a:endParaRPr b="1" sz="1400">
              <a:latin typeface="Times New Roman"/>
              <a:ea typeface="Times New Roman"/>
              <a:cs typeface="Times New Roman"/>
              <a:sym typeface="Times New Roman"/>
            </a:endParaRPr>
          </a:p>
          <a:p>
            <a:pPr indent="0" lvl="0" marL="0" rtl="1" algn="r">
              <a:spcBef>
                <a:spcPts val="1200"/>
              </a:spcBef>
              <a:spcAft>
                <a:spcPts val="0"/>
              </a:spcAft>
              <a:buNone/>
            </a:pPr>
            <a:r>
              <a:rPr b="1" lang="en" sz="1400">
                <a:latin typeface="Times New Roman"/>
                <a:ea typeface="Times New Roman"/>
                <a:cs typeface="Times New Roman"/>
                <a:sym typeface="Times New Roman"/>
              </a:rPr>
              <a:t>אדם נותן פרוטה לעני זוכה ומקבל פני שכינה שנאמר (תהלים יז, טו) אני בצדק אחזה פניך אשבעה בהקיץ תמונתך</a:t>
            </a:r>
            <a:endParaRPr b="1" sz="1400">
              <a:latin typeface="Times New Roman"/>
              <a:ea typeface="Times New Roman"/>
              <a:cs typeface="Times New Roman"/>
              <a:sym typeface="Times New Roman"/>
            </a:endParaRPr>
          </a:p>
          <a:p>
            <a:pPr indent="0" lvl="0" marL="0" rtl="0" algn="l">
              <a:spcBef>
                <a:spcPts val="1200"/>
              </a:spcBef>
              <a:spcAft>
                <a:spcPts val="1600"/>
              </a:spcAft>
              <a:buNone/>
            </a:pPr>
            <a:r>
              <a:t/>
            </a:r>
            <a:endParaRPr sz="1400">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Is </a:t>
            </a:r>
            <a:r>
              <a:rPr lang="en" sz="2400">
                <a:latin typeface="Times New Roman"/>
                <a:ea typeface="Times New Roman"/>
                <a:cs typeface="Times New Roman"/>
                <a:sym typeface="Times New Roman"/>
              </a:rPr>
              <a:t>Charity About Us?</a:t>
            </a:r>
            <a:endParaRPr sz="2400">
              <a:latin typeface="Times New Roman"/>
              <a:ea typeface="Times New Roman"/>
              <a:cs typeface="Times New Roman"/>
              <a:sym typeface="Times New Roman"/>
            </a:endParaRPr>
          </a:p>
          <a:p>
            <a:pPr indent="0" lvl="0" marL="0" rtl="0" algn="l">
              <a:spcBef>
                <a:spcPts val="0"/>
              </a:spcBef>
              <a:spcAft>
                <a:spcPts val="0"/>
              </a:spcAft>
              <a:buNone/>
            </a:pPr>
            <a:r>
              <a:t/>
            </a:r>
            <a:endParaRPr sz="2400">
              <a:latin typeface="Times New Roman"/>
              <a:ea typeface="Times New Roman"/>
              <a:cs typeface="Times New Roman"/>
              <a:sym typeface="Times New Roman"/>
            </a:endParaRPr>
          </a:p>
        </p:txBody>
      </p:sp>
      <p:sp>
        <p:nvSpPr>
          <p:cNvPr id="153" name="Google Shape;153;p24"/>
          <p:cNvSpPr txBox="1"/>
          <p:nvPr>
            <p:ph idx="1" type="body"/>
          </p:nvPr>
        </p:nvSpPr>
        <p:spPr>
          <a:xfrm>
            <a:off x="519525" y="874000"/>
            <a:ext cx="8520600" cy="36603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400">
                <a:latin typeface="Times New Roman"/>
                <a:ea typeface="Times New Roman"/>
                <a:cs typeface="Times New Roman"/>
                <a:sym typeface="Times New Roman"/>
              </a:rPr>
              <a:t>The problem of our charity </a:t>
            </a:r>
            <a:r>
              <a:rPr lang="en" sz="1400">
                <a:latin typeface="Times New Roman"/>
                <a:ea typeface="Times New Roman"/>
                <a:cs typeface="Times New Roman"/>
                <a:sym typeface="Times New Roman"/>
              </a:rPr>
              <a:t>benefiting</a:t>
            </a:r>
            <a:r>
              <a:rPr lang="en" sz="1400">
                <a:latin typeface="Times New Roman"/>
                <a:ea typeface="Times New Roman"/>
                <a:cs typeface="Times New Roman"/>
                <a:sym typeface="Times New Roman"/>
              </a:rPr>
              <a:t> ourselves:</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The common reaction to serving food to those who are hungry:  </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“I felt so good caring for the poor”</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“I found it so meaningful”</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solidFill>
                  <a:srgbClr val="000000"/>
                </a:solidFill>
                <a:latin typeface="Times New Roman"/>
                <a:ea typeface="Times New Roman"/>
                <a:cs typeface="Times New Roman"/>
                <a:sym typeface="Times New Roman"/>
              </a:rPr>
              <a:t>“</a:t>
            </a:r>
            <a:r>
              <a:rPr b="1" lang="en" sz="1400">
                <a:solidFill>
                  <a:srgbClr val="000000"/>
                </a:solidFill>
                <a:latin typeface="Times New Roman"/>
                <a:ea typeface="Times New Roman"/>
                <a:cs typeface="Times New Roman"/>
                <a:sym typeface="Times New Roman"/>
              </a:rPr>
              <a:t>For the rabbis, the poor serve instrumental purposes.</a:t>
            </a:r>
            <a:r>
              <a:rPr lang="en" sz="1400">
                <a:solidFill>
                  <a:srgbClr val="000000"/>
                </a:solidFill>
                <a:latin typeface="Times New Roman"/>
                <a:ea typeface="Times New Roman"/>
                <a:cs typeface="Times New Roman"/>
                <a:sym typeface="Times New Roman"/>
              </a:rPr>
              <a:t> They constitute the individuals to whom one must leave</a:t>
            </a:r>
            <a:r>
              <a:rPr i="1" lang="en" sz="1400">
                <a:solidFill>
                  <a:srgbClr val="000000"/>
                </a:solidFill>
                <a:latin typeface="Times New Roman"/>
                <a:ea typeface="Times New Roman"/>
                <a:cs typeface="Times New Roman"/>
                <a:sym typeface="Times New Roman"/>
              </a:rPr>
              <a:t> pe’ah</a:t>
            </a:r>
            <a:r>
              <a:rPr lang="en" sz="1400">
                <a:solidFill>
                  <a:srgbClr val="000000"/>
                </a:solidFill>
                <a:latin typeface="Times New Roman"/>
                <a:ea typeface="Times New Roman"/>
                <a:cs typeface="Times New Roman"/>
                <a:sym typeface="Times New Roman"/>
              </a:rPr>
              <a:t>, gleanings, forgotten things, and the poor man’s tithe: those </a:t>
            </a:r>
            <a:r>
              <a:rPr i="1" lang="en" sz="1400">
                <a:solidFill>
                  <a:srgbClr val="000000"/>
                </a:solidFill>
                <a:latin typeface="Times New Roman"/>
                <a:ea typeface="Times New Roman"/>
                <a:cs typeface="Times New Roman"/>
                <a:sym typeface="Times New Roman"/>
              </a:rPr>
              <a:t>through whom</a:t>
            </a:r>
            <a:r>
              <a:rPr lang="en" sz="1400">
                <a:solidFill>
                  <a:srgbClr val="000000"/>
                </a:solidFill>
                <a:latin typeface="Times New Roman"/>
                <a:ea typeface="Times New Roman"/>
                <a:cs typeface="Times New Roman"/>
                <a:sym typeface="Times New Roman"/>
              </a:rPr>
              <a:t> one fulfills certain religious obligations. The rabbis did not seek to erase economic inequalities. The existence of the poor was </a:t>
            </a:r>
            <a:r>
              <a:rPr lang="en" sz="1400">
                <a:solidFill>
                  <a:srgbClr val="000000"/>
                </a:solidFill>
                <a:latin typeface="Times New Roman"/>
                <a:ea typeface="Times New Roman"/>
                <a:cs typeface="Times New Roman"/>
                <a:sym typeface="Times New Roman"/>
              </a:rPr>
              <a:t>necessary</a:t>
            </a:r>
            <a:r>
              <a:rPr lang="en" sz="1400">
                <a:solidFill>
                  <a:srgbClr val="000000"/>
                </a:solidFill>
                <a:latin typeface="Times New Roman"/>
                <a:ea typeface="Times New Roman"/>
                <a:cs typeface="Times New Roman"/>
                <a:sym typeface="Times New Roman"/>
              </a:rPr>
              <a:t> to properly </a:t>
            </a:r>
            <a:r>
              <a:rPr lang="en" sz="1400">
                <a:solidFill>
                  <a:srgbClr val="000000"/>
                </a:solidFill>
                <a:latin typeface="Times New Roman"/>
                <a:ea typeface="Times New Roman"/>
                <a:cs typeface="Times New Roman"/>
                <a:sym typeface="Times New Roman"/>
              </a:rPr>
              <a:t>fulfill</a:t>
            </a:r>
            <a:r>
              <a:rPr lang="en" sz="1400">
                <a:solidFill>
                  <a:srgbClr val="000000"/>
                </a:solidFill>
                <a:latin typeface="Times New Roman"/>
                <a:ea typeface="Times New Roman"/>
                <a:cs typeface="Times New Roman"/>
                <a:sym typeface="Times New Roman"/>
              </a:rPr>
              <a:t> certain religious obligations.”</a:t>
            </a:r>
            <a:endParaRPr sz="14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Gregg E. Gardner, </a:t>
            </a:r>
            <a:r>
              <a:rPr i="1" lang="en" sz="1400">
                <a:latin typeface="Times New Roman"/>
                <a:ea typeface="Times New Roman"/>
                <a:cs typeface="Times New Roman"/>
                <a:sym typeface="Times New Roman"/>
              </a:rPr>
              <a:t>Who Is Rich? The Poor in Early Rabbinic Judaism, </a:t>
            </a:r>
            <a:r>
              <a:rPr lang="en" sz="1400">
                <a:latin typeface="Times New Roman"/>
                <a:ea typeface="Times New Roman"/>
                <a:cs typeface="Times New Roman"/>
                <a:sym typeface="Times New Roman"/>
              </a:rPr>
              <a:t>                                                                     The Jewish Quarterly Review, Vol. 104, No. 4 (FALL 2014), pp. 515-536</a:t>
            </a:r>
            <a:r>
              <a:rPr lang="en" sz="1400"/>
              <a:t> </a:t>
            </a:r>
            <a:endParaRPr sz="1400"/>
          </a:p>
          <a:p>
            <a:pPr indent="0" lvl="0" marL="0" rtl="0" algn="l">
              <a:spcBef>
                <a:spcPts val="1200"/>
              </a:spcBef>
              <a:spcAft>
                <a:spcPts val="0"/>
              </a:spcAft>
              <a:buNone/>
            </a:pPr>
            <a:r>
              <a:t/>
            </a:r>
            <a:endParaRPr sz="1400"/>
          </a:p>
          <a:p>
            <a:pPr indent="0" lvl="0" marL="0" rtl="0" algn="l">
              <a:spcBef>
                <a:spcPts val="12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311700" y="239775"/>
            <a:ext cx="8520600" cy="86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The Mussar Tikkun (repair) </a:t>
            </a:r>
            <a:endParaRPr sz="2400">
              <a:latin typeface="Times New Roman"/>
              <a:ea typeface="Times New Roman"/>
              <a:cs typeface="Times New Roman"/>
              <a:sym typeface="Times New Roman"/>
            </a:endParaRPr>
          </a:p>
          <a:p>
            <a:pPr indent="0" lvl="0" marL="0" rtl="0" algn="l">
              <a:spcBef>
                <a:spcPts val="0"/>
              </a:spcBef>
              <a:spcAft>
                <a:spcPts val="0"/>
              </a:spcAft>
              <a:buNone/>
            </a:pPr>
            <a:r>
              <a:t/>
            </a:r>
            <a:endParaRPr sz="2400">
              <a:latin typeface="Times New Roman"/>
              <a:ea typeface="Times New Roman"/>
              <a:cs typeface="Times New Roman"/>
              <a:sym typeface="Times New Roman"/>
            </a:endParaRPr>
          </a:p>
        </p:txBody>
      </p:sp>
      <p:sp>
        <p:nvSpPr>
          <p:cNvPr id="159" name="Google Shape;159;p25"/>
          <p:cNvSpPr txBox="1"/>
          <p:nvPr>
            <p:ph idx="1" type="body"/>
          </p:nvPr>
        </p:nvSpPr>
        <p:spPr>
          <a:xfrm>
            <a:off x="280750" y="917225"/>
            <a:ext cx="8520600" cy="349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Times New Roman"/>
                <a:ea typeface="Times New Roman"/>
                <a:cs typeface="Times New Roman"/>
                <a:sym typeface="Times New Roman"/>
              </a:rPr>
              <a:t>“Mussar is a centuries-old toolbox filled with practices that assist us in continually rediscovering that joy and holiness truly happen in those moments when we are fully present to the others in our lives. </a:t>
            </a:r>
            <a:r>
              <a:rPr b="1" lang="en" sz="1400">
                <a:latin typeface="Times New Roman"/>
                <a:ea typeface="Times New Roman"/>
                <a:cs typeface="Times New Roman"/>
                <a:sym typeface="Times New Roman"/>
              </a:rPr>
              <a:t>Mussar seeks to awaken us to the holiness of every moment – and the possibilities that each moment of consciousness offers to answer the call of the other...</a:t>
            </a:r>
            <a:endParaRPr b="1" sz="1400">
              <a:latin typeface="Times New Roman"/>
              <a:ea typeface="Times New Roman"/>
              <a:cs typeface="Times New Roman"/>
              <a:sym typeface="Times New Roman"/>
            </a:endParaRPr>
          </a:p>
          <a:p>
            <a:pPr indent="0" lvl="0" marL="0" rtl="0" algn="l">
              <a:spcBef>
                <a:spcPts val="1600"/>
              </a:spcBef>
              <a:spcAft>
                <a:spcPts val="0"/>
              </a:spcAft>
              <a:buNone/>
            </a:pPr>
            <a:r>
              <a:rPr lang="en" sz="1400">
                <a:latin typeface="Times New Roman"/>
                <a:ea typeface="Times New Roman"/>
                <a:cs typeface="Times New Roman"/>
                <a:sym typeface="Times New Roman"/>
              </a:rPr>
              <a:t>People are drawn to Mussar because it is </a:t>
            </a:r>
            <a:r>
              <a:rPr b="1" lang="en" sz="1400">
                <a:latin typeface="Times New Roman"/>
                <a:ea typeface="Times New Roman"/>
                <a:cs typeface="Times New Roman"/>
                <a:sym typeface="Times New Roman"/>
              </a:rPr>
              <a:t>a practice that takes a Jewish approach to developing ourselves as good people</a:t>
            </a:r>
            <a:r>
              <a:rPr lang="en" sz="1400">
                <a:latin typeface="Times New Roman"/>
                <a:ea typeface="Times New Roman"/>
                <a:cs typeface="Times New Roman"/>
                <a:sym typeface="Times New Roman"/>
              </a:rPr>
              <a:t>.,, the Center for Contemporary Mussar has a specific definition of </a:t>
            </a:r>
            <a:r>
              <a:rPr b="1" lang="en" sz="1400">
                <a:latin typeface="Times New Roman"/>
                <a:ea typeface="Times New Roman"/>
                <a:cs typeface="Times New Roman"/>
                <a:sym typeface="Times New Roman"/>
              </a:rPr>
              <a:t>what it means to be good: the capacity to take appropriate responsibility for the people in our lives. </a:t>
            </a:r>
            <a:r>
              <a:rPr lang="en" sz="1400">
                <a:latin typeface="Times New Roman"/>
                <a:ea typeface="Times New Roman"/>
                <a:cs typeface="Times New Roman"/>
                <a:sym typeface="Times New Roman"/>
              </a:rPr>
              <a:t>This responsibility is double-edged. It means that </a:t>
            </a:r>
            <a:r>
              <a:rPr b="1" lang="en" sz="1400">
                <a:latin typeface="Times New Roman"/>
                <a:ea typeface="Times New Roman"/>
                <a:cs typeface="Times New Roman"/>
                <a:sym typeface="Times New Roman"/>
              </a:rPr>
              <a:t>first we are responsible for ourselves and, from there, we take responsibility for those around us.</a:t>
            </a:r>
            <a:r>
              <a:rPr lang="en" sz="1400">
                <a:latin typeface="Times New Roman"/>
                <a:ea typeface="Times New Roman"/>
                <a:cs typeface="Times New Roman"/>
                <a:sym typeface="Times New Roman"/>
              </a:rPr>
              <a:t> To us, this is the purpose of practice, building our spiritual muscles so we are able to to continually expand our care and service to ourselves and those around us.</a:t>
            </a:r>
            <a:endParaRPr sz="1400">
              <a:latin typeface="Times New Roman"/>
              <a:ea typeface="Times New Roman"/>
              <a:cs typeface="Times New Roman"/>
              <a:sym typeface="Times New Roman"/>
            </a:endParaRPr>
          </a:p>
          <a:p>
            <a:pPr indent="0" lvl="0" marL="0" rtl="0" algn="l">
              <a:spcBef>
                <a:spcPts val="1200"/>
              </a:spcBef>
              <a:spcAft>
                <a:spcPts val="0"/>
              </a:spcAft>
              <a:buNone/>
            </a:pPr>
            <a:r>
              <a:rPr i="1" lang="en" sz="1400">
                <a:latin typeface="Times New Roman"/>
                <a:ea typeface="Times New Roman"/>
                <a:cs typeface="Times New Roman"/>
                <a:sym typeface="Times New Roman"/>
              </a:rPr>
              <a:t>The Soul Work of Mussar: A Guide to Practice and Understanding </a:t>
            </a:r>
            <a:r>
              <a:rPr lang="en" sz="1400">
                <a:latin typeface="Times New Roman"/>
                <a:ea typeface="Times New Roman"/>
                <a:cs typeface="Times New Roman"/>
                <a:sym typeface="Times New Roman"/>
              </a:rPr>
              <a:t>(2019)                                                                The Center for Contemporary Mussar</a:t>
            </a:r>
            <a:r>
              <a:rPr lang="en" sz="1400">
                <a:latin typeface="Times New Roman"/>
                <a:ea typeface="Times New Roman"/>
                <a:cs typeface="Times New Roman"/>
                <a:sym typeface="Times New Roman"/>
              </a:rPr>
              <a:t>,  p. 5-6    </a:t>
            </a:r>
            <a:endParaRPr sz="1400">
              <a:latin typeface="Times New Roman"/>
              <a:ea typeface="Times New Roman"/>
              <a:cs typeface="Times New Roman"/>
              <a:sym typeface="Times New Roman"/>
            </a:endParaRPr>
          </a:p>
          <a:p>
            <a:pPr indent="0" lvl="0" marL="0" rtl="0" algn="l">
              <a:spcBef>
                <a:spcPts val="1600"/>
              </a:spcBef>
              <a:spcAft>
                <a:spcPts val="0"/>
              </a:spcAft>
              <a:buNone/>
            </a:pPr>
            <a:r>
              <a:t/>
            </a:r>
            <a:endParaRPr sz="1400">
              <a:latin typeface="Times New Roman"/>
              <a:ea typeface="Times New Roman"/>
              <a:cs typeface="Times New Roman"/>
              <a:sym typeface="Times New Roman"/>
            </a:endParaRPr>
          </a:p>
          <a:p>
            <a:pPr indent="0" lvl="0" marL="0" rtl="0" algn="l">
              <a:spcBef>
                <a:spcPts val="1600"/>
              </a:spcBef>
              <a:spcAft>
                <a:spcPts val="0"/>
              </a:spcAft>
              <a:buNone/>
            </a:pPr>
            <a:r>
              <a:rPr lang="en"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0" rtl="0" algn="l">
              <a:spcBef>
                <a:spcPts val="1600"/>
              </a:spcBef>
              <a:spcAft>
                <a:spcPts val="0"/>
              </a:spcAft>
              <a:buNone/>
            </a:pPr>
            <a:r>
              <a:t/>
            </a:r>
            <a:endParaRPr sz="1400">
              <a:latin typeface="Times New Roman"/>
              <a:ea typeface="Times New Roman"/>
              <a:cs typeface="Times New Roman"/>
              <a:sym typeface="Times New Roman"/>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311700" y="3017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Applying </a:t>
            </a:r>
            <a:r>
              <a:rPr lang="en" sz="2400">
                <a:latin typeface="Times New Roman"/>
                <a:ea typeface="Times New Roman"/>
                <a:cs typeface="Times New Roman"/>
                <a:sym typeface="Times New Roman"/>
              </a:rPr>
              <a:t>Middot </a:t>
            </a:r>
            <a:endParaRPr sz="2400">
              <a:latin typeface="Times New Roman"/>
              <a:ea typeface="Times New Roman"/>
              <a:cs typeface="Times New Roman"/>
              <a:sym typeface="Times New Roman"/>
            </a:endParaRPr>
          </a:p>
        </p:txBody>
      </p:sp>
      <p:sp>
        <p:nvSpPr>
          <p:cNvPr id="165" name="Google Shape;165;p26"/>
          <p:cNvSpPr txBox="1"/>
          <p:nvPr>
            <p:ph idx="1" type="body"/>
          </p:nvPr>
        </p:nvSpPr>
        <p:spPr>
          <a:xfrm>
            <a:off x="311700" y="770700"/>
            <a:ext cx="8520600" cy="36021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en" sz="1400">
                <a:latin typeface="Times New Roman"/>
                <a:ea typeface="Times New Roman"/>
                <a:cs typeface="Times New Roman"/>
                <a:sym typeface="Times New Roman"/>
              </a:rPr>
              <a:t>Each middah </a:t>
            </a:r>
            <a:r>
              <a:rPr lang="en" sz="1400">
                <a:latin typeface="Times New Roman"/>
                <a:ea typeface="Times New Roman"/>
                <a:cs typeface="Times New Roman"/>
                <a:sym typeface="Times New Roman"/>
              </a:rPr>
              <a:t>that we study and practice </a:t>
            </a:r>
            <a:r>
              <a:rPr b="1" lang="en" sz="1400">
                <a:latin typeface="Times New Roman"/>
                <a:ea typeface="Times New Roman"/>
                <a:cs typeface="Times New Roman"/>
                <a:sym typeface="Times New Roman"/>
              </a:rPr>
              <a:t>helps us to measure where our nefesh/yetzer is with respect to that particular attribute</a:t>
            </a:r>
            <a:r>
              <a:rPr lang="en" sz="1400">
                <a:latin typeface="Times New Roman"/>
                <a:ea typeface="Times New Roman"/>
                <a:cs typeface="Times New Roman"/>
                <a:sym typeface="Times New Roman"/>
              </a:rPr>
              <a:t>…each person’s curriculum in the middot goes at a unique pace…</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[We] </a:t>
            </a:r>
            <a:r>
              <a:rPr b="1" lang="en" sz="1400">
                <a:latin typeface="Times New Roman"/>
                <a:ea typeface="Times New Roman"/>
                <a:cs typeface="Times New Roman"/>
                <a:sym typeface="Times New Roman"/>
              </a:rPr>
              <a:t>teach a set of middot sequentially, one at a time, but truly many middot can be at play in any given situation.</a:t>
            </a:r>
            <a:r>
              <a:rPr lang="en" sz="1400">
                <a:latin typeface="Times New Roman"/>
                <a:ea typeface="Times New Roman"/>
                <a:cs typeface="Times New Roman"/>
                <a:sym typeface="Times New Roman"/>
              </a:rPr>
              <a:t> We learn to apply the middot as separate yardsticks to measure and to restrain or moderate our behavior in separate areas. Yet </a:t>
            </a:r>
            <a:r>
              <a:rPr b="1" lang="en" sz="1400">
                <a:latin typeface="Times New Roman"/>
                <a:ea typeface="Times New Roman"/>
                <a:cs typeface="Times New Roman"/>
                <a:sym typeface="Times New Roman"/>
              </a:rPr>
              <a:t>as we proceed in Mussar work, we discover that they are not so easily separable</a:t>
            </a:r>
            <a:r>
              <a:rPr lang="en" sz="1400">
                <a:latin typeface="Times New Roman"/>
                <a:ea typeface="Times New Roman"/>
                <a:cs typeface="Times New Roman"/>
                <a:sym typeface="Times New Roman"/>
              </a:rPr>
              <a:t>, but that one in particular can be the change agent for a given student, who learns to pay attention through it to a number of different behaviors at once. A</a:t>
            </a:r>
            <a:r>
              <a:rPr b="1" lang="en" sz="1400">
                <a:latin typeface="Times New Roman"/>
                <a:ea typeface="Times New Roman"/>
                <a:cs typeface="Times New Roman"/>
                <a:sym typeface="Times New Roman"/>
              </a:rPr>
              <a:t> favorite metaphor for the relationship between middot is a prism</a:t>
            </a:r>
            <a:r>
              <a:rPr lang="en" sz="1400">
                <a:latin typeface="Times New Roman"/>
                <a:ea typeface="Times New Roman"/>
                <a:cs typeface="Times New Roman"/>
                <a:sym typeface="Times New Roman"/>
              </a:rPr>
              <a:t>. In this imagery, all middot flow from a single source; a</a:t>
            </a:r>
            <a:r>
              <a:rPr b="1" lang="en" sz="1400">
                <a:latin typeface="Times New Roman"/>
                <a:ea typeface="Times New Roman"/>
                <a:cs typeface="Times New Roman"/>
                <a:sym typeface="Times New Roman"/>
              </a:rPr>
              <a:t> prism refracts them as separate, but they are really reflections of each other and of the one energy.</a:t>
            </a:r>
            <a:endParaRPr b="1" sz="1400">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i="1" lang="en" sz="1400">
                <a:latin typeface="Times New Roman"/>
                <a:ea typeface="Times New Roman"/>
                <a:cs typeface="Times New Roman"/>
                <a:sym typeface="Times New Roman"/>
              </a:rPr>
              <a:t>The Soul Work of Mussar: A Guide to Practice and Understanding </a:t>
            </a:r>
            <a:r>
              <a:rPr lang="en" sz="1400">
                <a:latin typeface="Times New Roman"/>
                <a:ea typeface="Times New Roman"/>
                <a:cs typeface="Times New Roman"/>
                <a:sym typeface="Times New Roman"/>
              </a:rPr>
              <a:t>(2019),  </a:t>
            </a:r>
            <a:endParaRPr sz="14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400">
                <a:latin typeface="Times New Roman"/>
                <a:ea typeface="Times New Roman"/>
                <a:cs typeface="Times New Roman"/>
                <a:sym typeface="Times New Roman"/>
              </a:rPr>
              <a:t>The Center  for Contemporary Mussar, </a:t>
            </a:r>
            <a:r>
              <a:rPr lang="en" sz="1400">
                <a:latin typeface="Times New Roman"/>
                <a:ea typeface="Times New Roman"/>
                <a:cs typeface="Times New Roman"/>
                <a:sym typeface="Times New Roman"/>
              </a:rPr>
              <a:t>pp 21-22</a:t>
            </a:r>
            <a:endParaRPr sz="1400">
              <a:latin typeface="Times New Roman"/>
              <a:ea typeface="Times New Roman"/>
              <a:cs typeface="Times New Roman"/>
              <a:sym typeface="Times New Roman"/>
            </a:endParaRPr>
          </a:p>
          <a:p>
            <a:pPr indent="0" lvl="0" marL="0" rtl="0" algn="l">
              <a:spcBef>
                <a:spcPts val="0"/>
              </a:spcBef>
              <a:spcAft>
                <a:spcPts val="1600"/>
              </a:spcAft>
              <a:buNone/>
            </a:pPr>
            <a:r>
              <a:t/>
            </a:r>
            <a:endParaRPr sz="14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lang="en" sz="2400">
                <a:solidFill>
                  <a:schemeClr val="dk2"/>
                </a:solidFill>
                <a:latin typeface="Times New Roman"/>
                <a:ea typeface="Times New Roman"/>
                <a:cs typeface="Times New Roman"/>
                <a:sym typeface="Times New Roman"/>
              </a:rPr>
              <a:t>GENEROSITY - </a:t>
            </a:r>
            <a:r>
              <a:rPr i="1" lang="en" sz="2400">
                <a:solidFill>
                  <a:schemeClr val="dk2"/>
                </a:solidFill>
                <a:latin typeface="Times New Roman"/>
                <a:ea typeface="Times New Roman"/>
                <a:cs typeface="Times New Roman"/>
                <a:sym typeface="Times New Roman"/>
              </a:rPr>
              <a:t>Nedivut</a:t>
            </a:r>
            <a:r>
              <a:rPr lang="en" sz="2400">
                <a:solidFill>
                  <a:schemeClr val="dk2"/>
                </a:solidFill>
                <a:latin typeface="Times New Roman"/>
                <a:ea typeface="Times New Roman"/>
                <a:cs typeface="Times New Roman"/>
                <a:sym typeface="Times New Roman"/>
              </a:rPr>
              <a:t> – נדיבות</a:t>
            </a:r>
            <a:endParaRPr sz="2400"/>
          </a:p>
        </p:txBody>
      </p:sp>
      <p:sp>
        <p:nvSpPr>
          <p:cNvPr id="171" name="Google Shape;171;p2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i="1" lang="en" sz="1400">
                <a:latin typeface="Times New Roman"/>
                <a:ea typeface="Times New Roman"/>
                <a:cs typeface="Times New Roman"/>
                <a:sym typeface="Times New Roman"/>
              </a:rPr>
              <a:t>“Accustom yourself to finding satisfaction in acting kindly towards others and in seeing the meanness of being stingy.”  </a:t>
            </a:r>
            <a:r>
              <a:rPr lang="en" sz="1400">
                <a:latin typeface="Times New Roman"/>
                <a:ea typeface="Times New Roman"/>
                <a:cs typeface="Times New Roman"/>
                <a:sym typeface="Times New Roman"/>
              </a:rPr>
              <a:t>     (Rabbi Menachem Mendel Lefin of Satanov, </a:t>
            </a:r>
            <a:r>
              <a:rPr b="1" i="1" lang="en" sz="1400">
                <a:latin typeface="Times New Roman"/>
                <a:ea typeface="Times New Roman"/>
                <a:cs typeface="Times New Roman"/>
                <a:sym typeface="Times New Roman"/>
              </a:rPr>
              <a:t>Cheshbon Ha-nefesh</a:t>
            </a:r>
            <a:r>
              <a:rPr lang="en" sz="1400">
                <a:latin typeface="Times New Roman"/>
                <a:ea typeface="Times New Roman"/>
                <a:cs typeface="Times New Roman"/>
                <a:sym typeface="Times New Roman"/>
              </a:rPr>
              <a:t>)</a:t>
            </a:r>
            <a:endParaRPr sz="1400">
              <a:latin typeface="Times New Roman"/>
              <a:ea typeface="Times New Roman"/>
              <a:cs typeface="Times New Roman"/>
              <a:sym typeface="Times New Roman"/>
            </a:endParaRPr>
          </a:p>
          <a:p>
            <a:pPr indent="0" lvl="0" marL="0" rtl="0" algn="l">
              <a:spcBef>
                <a:spcPts val="1200"/>
              </a:spcBef>
              <a:spcAft>
                <a:spcPts val="0"/>
              </a:spcAft>
              <a:buNone/>
            </a:pPr>
            <a:r>
              <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The operative phrase in this middah’s definition is: “finding satisfaction.” When we find satisfaction from an act it is generally because it fulfills our desires. The new insight that Cheshbon Ha-nefesh provides is that </a:t>
            </a:r>
            <a:r>
              <a:rPr b="1" lang="en" sz="1400">
                <a:latin typeface="Times New Roman"/>
                <a:ea typeface="Times New Roman"/>
                <a:cs typeface="Times New Roman"/>
                <a:sym typeface="Times New Roman"/>
              </a:rPr>
              <a:t>it is possible to regularly find our satisfaction in satisfying the desires of others.</a:t>
            </a:r>
            <a:endParaRPr b="1" sz="1400">
              <a:latin typeface="Times New Roman"/>
              <a:ea typeface="Times New Roman"/>
              <a:cs typeface="Times New Roman"/>
              <a:sym typeface="Times New Roman"/>
            </a:endParaRPr>
          </a:p>
          <a:p>
            <a:pPr indent="0" lvl="0" marL="0" rtl="0" algn="l">
              <a:spcBef>
                <a:spcPts val="1200"/>
              </a:spcBef>
              <a:spcAft>
                <a:spcPts val="1600"/>
              </a:spcAft>
              <a:buNone/>
            </a:pPr>
            <a:r>
              <a:rPr i="1" lang="en" sz="1400">
                <a:latin typeface="Times New Roman"/>
                <a:ea typeface="Times New Roman"/>
                <a:cs typeface="Times New Roman"/>
                <a:sym typeface="Times New Roman"/>
              </a:rPr>
              <a:t>The Soul Work of Mussar: A Guide to Practice and Understanding </a:t>
            </a:r>
            <a:r>
              <a:rPr lang="en" sz="1400">
                <a:latin typeface="Times New Roman"/>
                <a:ea typeface="Times New Roman"/>
                <a:cs typeface="Times New Roman"/>
                <a:sym typeface="Times New Roman"/>
              </a:rPr>
              <a:t>(2019),                                                                The Center for Contemporary Mussar </a:t>
            </a:r>
            <a:endParaRPr sz="14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249800" y="4564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Lessons learned from </a:t>
            </a:r>
            <a:endParaRPr sz="2400">
              <a:latin typeface="Times New Roman"/>
              <a:ea typeface="Times New Roman"/>
              <a:cs typeface="Times New Roman"/>
              <a:sym typeface="Times New Roman"/>
            </a:endParaRPr>
          </a:p>
          <a:p>
            <a:pPr indent="0" lvl="0" marL="0" rtl="0" algn="l">
              <a:spcBef>
                <a:spcPts val="0"/>
              </a:spcBef>
              <a:spcAft>
                <a:spcPts val="0"/>
              </a:spcAft>
              <a:buNone/>
            </a:pPr>
            <a:r>
              <a:rPr lang="en" sz="2400">
                <a:latin typeface="Times New Roman"/>
                <a:ea typeface="Times New Roman"/>
                <a:cs typeface="Times New Roman"/>
                <a:sym typeface="Times New Roman"/>
              </a:rPr>
              <a:t>MAZON: A Jewish Response to Hunger    </a:t>
            </a:r>
            <a:r>
              <a:rPr lang="en" sz="1800">
                <a:latin typeface="Times New Roman"/>
                <a:ea typeface="Times New Roman"/>
                <a:cs typeface="Times New Roman"/>
                <a:sym typeface="Times New Roman"/>
              </a:rPr>
              <a:t>www.mazon.org</a:t>
            </a:r>
            <a:endParaRPr sz="18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p:txBody>
      </p:sp>
      <p:sp>
        <p:nvSpPr>
          <p:cNvPr id="177" name="Google Shape;177;p28"/>
          <p:cNvSpPr txBox="1"/>
          <p:nvPr>
            <p:ph idx="1" type="body"/>
          </p:nvPr>
        </p:nvSpPr>
        <p:spPr>
          <a:xfrm>
            <a:off x="350375" y="1595750"/>
            <a:ext cx="8520600" cy="23877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400">
                <a:latin typeface="Times New Roman"/>
                <a:ea typeface="Times New Roman"/>
                <a:cs typeface="Times New Roman"/>
                <a:sym typeface="Times New Roman"/>
              </a:rPr>
              <a:t>It is a myth that hunger can be adequately addressed by charity and by well-intentioned scattershot efforts to provide direct service.</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Charitable efforts are dwarfed by the resources provided by the US government. Before the pandemic the budget for SNAP, the Federal government leading anti-hunger program was about $68 billion dollars to feed 40 million people. https://www.cbpp.org/sites/default/files/atoms/files/policybasics-foodstamps.pdf</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It is estimated that after COVID-19 the number of those now hungry may have doubled to 80 million</a:t>
            </a:r>
            <a:endParaRPr sz="14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2400">
                <a:solidFill>
                  <a:srgbClr val="000000"/>
                </a:solidFill>
                <a:latin typeface="Times New Roman"/>
                <a:ea typeface="Times New Roman"/>
                <a:cs typeface="Times New Roman"/>
                <a:sym typeface="Times New Roman"/>
              </a:rPr>
              <a:t>RIGHT ACTION | </a:t>
            </a:r>
            <a:r>
              <a:rPr i="1" lang="en" sz="2400">
                <a:solidFill>
                  <a:srgbClr val="000000"/>
                </a:solidFill>
                <a:latin typeface="Times New Roman"/>
                <a:ea typeface="Times New Roman"/>
                <a:cs typeface="Times New Roman"/>
                <a:sym typeface="Times New Roman"/>
              </a:rPr>
              <a:t>Tzedek</a:t>
            </a:r>
            <a:r>
              <a:rPr lang="en" sz="2400">
                <a:solidFill>
                  <a:srgbClr val="000000"/>
                </a:solidFill>
                <a:latin typeface="Times New Roman"/>
                <a:ea typeface="Times New Roman"/>
                <a:cs typeface="Times New Roman"/>
                <a:sym typeface="Times New Roman"/>
              </a:rPr>
              <a:t>-   צדק</a:t>
            </a:r>
            <a:endParaRPr sz="24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t/>
            </a:r>
            <a:endParaRPr sz="1100">
              <a:solidFill>
                <a:srgbClr val="000000"/>
              </a:solidFill>
              <a:latin typeface="Arial"/>
              <a:ea typeface="Arial"/>
              <a:cs typeface="Arial"/>
              <a:sym typeface="Arial"/>
            </a:endParaRPr>
          </a:p>
        </p:txBody>
      </p:sp>
      <p:sp>
        <p:nvSpPr>
          <p:cNvPr id="183" name="Google Shape;183;p2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rgbClr val="000000"/>
                </a:solidFill>
                <a:latin typeface="Times New Roman"/>
                <a:ea typeface="Times New Roman"/>
                <a:cs typeface="Times New Roman"/>
                <a:sym typeface="Times New Roman"/>
              </a:rPr>
              <a:t>Living with righteousness means we recognize that loving our neighbors as ourselves is an ongoing obligation and not a momentary act of charity or convenience. </a:t>
            </a:r>
            <a:r>
              <a:rPr lang="en" sz="1400">
                <a:solidFill>
                  <a:srgbClr val="000000"/>
                </a:solidFill>
                <a:latin typeface="Times New Roman"/>
                <a:ea typeface="Times New Roman"/>
                <a:cs typeface="Times New Roman"/>
                <a:sym typeface="Times New Roman"/>
              </a:rPr>
              <a:t>The middah of Tzedek flows from the Torah’s understanding that all people, created in the image of God, are entitled, based purely on being born, to being treated with unconditiona</a:t>
            </a:r>
            <a:r>
              <a:rPr lang="en" sz="1100">
                <a:solidFill>
                  <a:srgbClr val="000000"/>
                </a:solidFill>
                <a:latin typeface="Arial"/>
                <a:ea typeface="Arial"/>
                <a:cs typeface="Arial"/>
                <a:sym typeface="Arial"/>
              </a:rPr>
              <a:t>l</a:t>
            </a:r>
            <a:r>
              <a:rPr lang="en" sz="1400">
                <a:solidFill>
                  <a:srgbClr val="000000"/>
                </a:solidFill>
                <a:latin typeface="Times New Roman"/>
                <a:ea typeface="Times New Roman"/>
                <a:cs typeface="Times New Roman"/>
                <a:sym typeface="Times New Roman"/>
              </a:rPr>
              <a:t> kindness. </a:t>
            </a:r>
            <a:endParaRPr sz="1400">
              <a:solidFill>
                <a:srgbClr val="000000"/>
              </a:solidFill>
              <a:latin typeface="Times New Roman"/>
              <a:ea typeface="Times New Roman"/>
              <a:cs typeface="Times New Roman"/>
              <a:sym typeface="Times New Roman"/>
            </a:endParaRPr>
          </a:p>
          <a:p>
            <a:pPr indent="0" lvl="0" marL="0" rtl="0" algn="l">
              <a:spcBef>
                <a:spcPts val="1600"/>
              </a:spcBef>
              <a:spcAft>
                <a:spcPts val="0"/>
              </a:spcAft>
              <a:buNone/>
            </a:pPr>
            <a:r>
              <a:rPr i="1" lang="en" sz="1400">
                <a:latin typeface="Times New Roman"/>
                <a:ea typeface="Times New Roman"/>
                <a:cs typeface="Times New Roman"/>
                <a:sym typeface="Times New Roman"/>
              </a:rPr>
              <a:t>The Soul Work of Mussar: A Guide to Practice and Understanding </a:t>
            </a:r>
            <a:r>
              <a:rPr lang="en" sz="1400">
                <a:latin typeface="Times New Roman"/>
                <a:ea typeface="Times New Roman"/>
                <a:cs typeface="Times New Roman"/>
                <a:sym typeface="Times New Roman"/>
              </a:rPr>
              <a:t>(2019)                                                                 The Center for Contemporary Mussar,  p. 63 </a:t>
            </a:r>
            <a:endParaRPr sz="1400">
              <a:latin typeface="Times New Roman"/>
              <a:ea typeface="Times New Roman"/>
              <a:cs typeface="Times New Roman"/>
              <a:sym typeface="Times New Roman"/>
            </a:endParaRPr>
          </a:p>
          <a:p>
            <a:pPr indent="0" lvl="0" marL="0" rtl="0" algn="l">
              <a:spcBef>
                <a:spcPts val="1600"/>
              </a:spcBef>
              <a:spcAft>
                <a:spcPts val="0"/>
              </a:spcAft>
              <a:buNone/>
            </a:pPr>
            <a:r>
              <a:rPr b="1" i="1" lang="en" sz="1400">
                <a:latin typeface="Times New Roman"/>
                <a:ea typeface="Times New Roman"/>
                <a:cs typeface="Times New Roman"/>
                <a:sym typeface="Times New Roman"/>
              </a:rPr>
              <a:t>Justice, justice shall you pursue  </a:t>
            </a:r>
            <a:r>
              <a:rPr lang="en" sz="1400">
                <a:latin typeface="Times New Roman"/>
                <a:ea typeface="Times New Roman"/>
                <a:cs typeface="Times New Roman"/>
                <a:sym typeface="Times New Roman"/>
              </a:rPr>
              <a:t> </a:t>
            </a:r>
            <a:r>
              <a:rPr b="1" lang="en" sz="1400">
                <a:latin typeface="Times New Roman"/>
                <a:ea typeface="Times New Roman"/>
                <a:cs typeface="Times New Roman"/>
                <a:sym typeface="Times New Roman"/>
              </a:rPr>
              <a:t> צֶ֥דֶק צֶ֖דֶק תִּרְדֹּ֑ף  </a:t>
            </a:r>
            <a:r>
              <a:rPr lang="en" sz="1400">
                <a:latin typeface="Times New Roman"/>
                <a:ea typeface="Times New Roman"/>
                <a:cs typeface="Times New Roman"/>
                <a:sym typeface="Times New Roman"/>
              </a:rPr>
              <a:t>    </a:t>
            </a:r>
            <a:r>
              <a:rPr lang="en" sz="1400">
                <a:solidFill>
                  <a:srgbClr val="000000"/>
                </a:solidFill>
                <a:latin typeface="Times New Roman"/>
                <a:ea typeface="Times New Roman"/>
                <a:cs typeface="Times New Roman"/>
                <a:sym typeface="Times New Roman"/>
              </a:rPr>
              <a:t>Deuteronomy 16:20 </a:t>
            </a:r>
            <a:endParaRPr sz="1400">
              <a:latin typeface="Times New Roman"/>
              <a:ea typeface="Times New Roman"/>
              <a:cs typeface="Times New Roman"/>
              <a:sym typeface="Times New Roman"/>
            </a:endParaRPr>
          </a:p>
          <a:p>
            <a:pPr indent="0" lvl="0" marL="0" rtl="0" algn="l">
              <a:spcBef>
                <a:spcPts val="1200"/>
              </a:spcBef>
              <a:spcAft>
                <a:spcPts val="1600"/>
              </a:spcAft>
              <a:buNone/>
            </a:pPr>
            <a:r>
              <a:t/>
            </a:r>
            <a:endParaRPr sz="1400">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5A6BD"/>
        </a:solidFill>
      </p:bgPr>
    </p:bg>
    <p:spTree>
      <p:nvGrpSpPr>
        <p:cNvPr id="187" name="Shape 187"/>
        <p:cNvGrpSpPr/>
        <p:nvPr/>
      </p:nvGrpSpPr>
      <p:grpSpPr>
        <a:xfrm>
          <a:off x="0" y="0"/>
          <a:ext cx="0" cy="0"/>
          <a:chOff x="0" y="0"/>
          <a:chExt cx="0" cy="0"/>
        </a:xfrm>
      </p:grpSpPr>
      <p:sp>
        <p:nvSpPr>
          <p:cNvPr id="188" name="Google Shape;188;p30"/>
          <p:cNvSpPr txBox="1"/>
          <p:nvPr>
            <p:ph idx="4294967295"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latin typeface="Times New Roman"/>
                <a:ea typeface="Times New Roman"/>
                <a:cs typeface="Times New Roman"/>
                <a:sym typeface="Times New Roman"/>
              </a:rPr>
              <a:t>Return to Baba Batra 10a</a:t>
            </a:r>
            <a:endParaRPr sz="2400"/>
          </a:p>
        </p:txBody>
      </p:sp>
      <p:sp>
        <p:nvSpPr>
          <p:cNvPr id="189" name="Google Shape;189;p30"/>
          <p:cNvSpPr txBox="1"/>
          <p:nvPr>
            <p:ph idx="4294967295" type="body"/>
          </p:nvPr>
        </p:nvSpPr>
        <p:spPr>
          <a:xfrm>
            <a:off x="211125" y="1017800"/>
            <a:ext cx="8520600" cy="33903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400">
                <a:latin typeface="Times New Roman"/>
                <a:ea typeface="Times New Roman"/>
                <a:cs typeface="Times New Roman"/>
                <a:sym typeface="Times New Roman"/>
              </a:rPr>
              <a:t>It is taught in a baraita that </a:t>
            </a:r>
            <a:r>
              <a:rPr b="1" lang="en" sz="1400">
                <a:latin typeface="Times New Roman"/>
                <a:ea typeface="Times New Roman"/>
                <a:cs typeface="Times New Roman"/>
                <a:sym typeface="Times New Roman"/>
              </a:rPr>
              <a:t>Rabbi Yehuda says: Great is charity in that it advances the redemption, as it is stated: “So said the Lord, uphold justice and do charity, for My salvation is near to come, and My righteousness to be revealed” (Isaiah 56:1). </a:t>
            </a:r>
            <a:r>
              <a:rPr lang="en" sz="1400">
                <a:latin typeface="Times New Roman"/>
                <a:ea typeface="Times New Roman"/>
                <a:cs typeface="Times New Roman"/>
                <a:sym typeface="Times New Roman"/>
              </a:rPr>
              <a:t>He would say: Ten strong entities were created in the world, one stronger than the other. A mountain is strong, but iron, which is stronger, cleaves it. Iron is strong, but fire melts it. Fire is strong, but water extinguishes it. Water is strong, but clouds bear it. Clouds are strong, but wind disperses them. Wind is strong, but the human body withstands it. The human body is strong, but fear breaks it. Fear is strong, but wine dispels it. Wine is strong, but sleep drives it off. And death is stronger than them all, but charity saves a person from death, as it is written: </a:t>
            </a:r>
            <a:r>
              <a:rPr b="1" lang="en" sz="1400">
                <a:latin typeface="Times New Roman"/>
                <a:ea typeface="Times New Roman"/>
                <a:cs typeface="Times New Roman"/>
                <a:sym typeface="Times New Roman"/>
              </a:rPr>
              <a:t>“And charity delivers from death” (Proverbs 10:2, 11:4).</a:t>
            </a:r>
            <a:endParaRPr b="1" sz="1400">
              <a:latin typeface="Times New Roman"/>
              <a:ea typeface="Times New Roman"/>
              <a:cs typeface="Times New Roman"/>
              <a:sym typeface="Times New Roman"/>
            </a:endParaRPr>
          </a:p>
          <a:p>
            <a:pPr indent="0" lvl="0" marL="0" rtl="0" algn="r">
              <a:spcBef>
                <a:spcPts val="1200"/>
              </a:spcBef>
              <a:spcAft>
                <a:spcPts val="0"/>
              </a:spcAft>
              <a:buNone/>
            </a:pPr>
            <a:r>
              <a:rPr b="1" lang="en" sz="1400">
                <a:latin typeface="Times New Roman"/>
                <a:ea typeface="Times New Roman"/>
                <a:cs typeface="Times New Roman"/>
                <a:sym typeface="Times New Roman"/>
              </a:rPr>
              <a:t>תניא רבי יהודה אומר גדולה צדקה שמקרבת את הגאולה שנאמר (ישעיהו נו, א) כה אמר ה' שמרו משפט ועשו צדקה כי קרובה ישועתי לבא וצדקתי להגלות</a:t>
            </a:r>
            <a:r>
              <a:rPr lang="en" sz="1400">
                <a:latin typeface="Times New Roman"/>
                <a:ea typeface="Times New Roman"/>
                <a:cs typeface="Times New Roman"/>
                <a:sym typeface="Times New Roman"/>
              </a:rPr>
              <a:t> הוא היה אומר עשרה דברים קשים נבראו בעולם הר קשה ברזל מחתכו ברזל קשה אור מפעפעו אור קשה מים מכבין אותו מים קשים עבים סובלים אותן עבים קשים רוח מפזרתן רוח קשה גוף סובלו גוף קשה פחד שוברו פחד קשה יין מפיגו יין קשה שינה מפכחתו ומיתה קשה מכולם [וצדקה מצלת מן המיתה </a:t>
            </a:r>
            <a:r>
              <a:rPr lang="en" sz="1400">
                <a:latin typeface="Times New Roman"/>
                <a:ea typeface="Times New Roman"/>
                <a:cs typeface="Times New Roman"/>
                <a:sym typeface="Times New Roman"/>
              </a:rPr>
              <a:t>דכתיב </a:t>
            </a:r>
            <a:r>
              <a:rPr b="1" lang="en" sz="1400">
                <a:latin typeface="Times New Roman"/>
                <a:ea typeface="Times New Roman"/>
                <a:cs typeface="Times New Roman"/>
                <a:sym typeface="Times New Roman"/>
              </a:rPr>
              <a:t>(משלי י, ב) וצדקה תציל ממות</a:t>
            </a:r>
            <a:r>
              <a:rPr lang="en" sz="1400"/>
              <a:t>]</a:t>
            </a:r>
            <a:endParaRPr sz="1400"/>
          </a:p>
          <a:p>
            <a:pPr indent="0" lvl="0" marL="0" rtl="0" algn="r">
              <a:spcBef>
                <a:spcPts val="0"/>
              </a:spcBef>
              <a:spcAft>
                <a:spcPts val="0"/>
              </a:spcAft>
              <a:buNone/>
            </a:pPr>
            <a:r>
              <a:rPr lang="en" sz="1400"/>
              <a:t> </a:t>
            </a:r>
            <a:endParaRPr sz="1400"/>
          </a:p>
          <a:p>
            <a:pPr indent="0" lvl="0" marL="0" rtl="0" algn="l">
              <a:spcBef>
                <a:spcPts val="1200"/>
              </a:spcBef>
              <a:spcAft>
                <a:spcPts val="0"/>
              </a:spcAft>
              <a:buNone/>
            </a:pPr>
            <a:r>
              <a:rPr lang="en" sz="1400"/>
              <a:t> </a:t>
            </a:r>
            <a:endParaRPr sz="1400"/>
          </a:p>
          <a:p>
            <a:pPr indent="0" lvl="0" marL="0" rtl="0" algn="l">
              <a:spcBef>
                <a:spcPts val="12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95" name="Google Shape;195;p3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en" sz="2400">
                <a:latin typeface="Times New Roman"/>
                <a:ea typeface="Times New Roman"/>
                <a:cs typeface="Times New Roman"/>
                <a:sym typeface="Times New Roman"/>
              </a:rPr>
              <a:t>What is the meaning of </a:t>
            </a:r>
            <a:endParaRPr b="1" sz="2400">
              <a:latin typeface="Times New Roman"/>
              <a:ea typeface="Times New Roman"/>
              <a:cs typeface="Times New Roman"/>
              <a:sym typeface="Times New Roman"/>
            </a:endParaRPr>
          </a:p>
          <a:p>
            <a:pPr indent="0" lvl="0" marL="0" rtl="0" algn="l">
              <a:spcBef>
                <a:spcPts val="1200"/>
              </a:spcBef>
              <a:spcAft>
                <a:spcPts val="0"/>
              </a:spcAft>
              <a:buNone/>
            </a:pPr>
            <a:r>
              <a:rPr b="1" lang="en" sz="2400">
                <a:latin typeface="Times New Roman"/>
                <a:ea typeface="Times New Roman"/>
                <a:cs typeface="Times New Roman"/>
                <a:sym typeface="Times New Roman"/>
              </a:rPr>
              <a:t> “וצדקה תציל ממות”  “And charity delivers from death” </a:t>
            </a:r>
            <a:endParaRPr b="1" sz="2400">
              <a:latin typeface="Times New Roman"/>
              <a:ea typeface="Times New Roman"/>
              <a:cs typeface="Times New Roman"/>
              <a:sym typeface="Times New Roman"/>
            </a:endParaRPr>
          </a:p>
          <a:p>
            <a:pPr indent="0" lvl="0" marL="0" rtl="0" algn="l">
              <a:spcBef>
                <a:spcPts val="1200"/>
              </a:spcBef>
              <a:spcAft>
                <a:spcPts val="0"/>
              </a:spcAft>
              <a:buNone/>
            </a:pPr>
            <a:r>
              <a:rPr b="1" lang="en" sz="2400">
                <a:latin typeface="Times New Roman"/>
                <a:ea typeface="Times New Roman"/>
                <a:cs typeface="Times New Roman"/>
                <a:sym typeface="Times New Roman"/>
              </a:rPr>
              <a:t>(Proverbs 10:2 &amp; 11:4) </a:t>
            </a:r>
            <a:r>
              <a:rPr b="1" lang="en" sz="2400">
                <a:latin typeface="Times New Roman"/>
                <a:ea typeface="Times New Roman"/>
                <a:cs typeface="Times New Roman"/>
                <a:sym typeface="Times New Roman"/>
              </a:rPr>
              <a:t>?</a:t>
            </a:r>
            <a:endParaRPr b="1" sz="24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Preparing Our Souls for </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the High Holy Days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2"/>
          <p:cNvSpPr txBox="1"/>
          <p:nvPr>
            <p:ph type="title"/>
          </p:nvPr>
        </p:nvSpPr>
        <p:spPr>
          <a:xfrm>
            <a:off x="311700" y="3404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Behold God’s Face  Baba Batra 10a</a:t>
            </a:r>
            <a:endParaRPr sz="2400">
              <a:latin typeface="Times New Roman"/>
              <a:ea typeface="Times New Roman"/>
              <a:cs typeface="Times New Roman"/>
              <a:sym typeface="Times New Roman"/>
            </a:endParaRPr>
          </a:p>
        </p:txBody>
      </p:sp>
      <p:sp>
        <p:nvSpPr>
          <p:cNvPr id="201" name="Google Shape;201;p32"/>
          <p:cNvSpPr txBox="1"/>
          <p:nvPr>
            <p:ph idx="1" type="body"/>
          </p:nvPr>
        </p:nvSpPr>
        <p:spPr>
          <a:xfrm>
            <a:off x="350375" y="1090575"/>
            <a:ext cx="8520600" cy="33003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t/>
            </a:r>
            <a:endParaRPr b="1" sz="1400">
              <a:latin typeface="Times New Roman"/>
              <a:ea typeface="Times New Roman"/>
              <a:cs typeface="Times New Roman"/>
              <a:sym typeface="Times New Roman"/>
            </a:endParaRPr>
          </a:p>
          <a:p>
            <a:pPr indent="0" lvl="0" marL="0" rtl="0" algn="l">
              <a:spcBef>
                <a:spcPts val="1200"/>
              </a:spcBef>
              <a:spcAft>
                <a:spcPts val="0"/>
              </a:spcAft>
              <a:buNone/>
            </a:pPr>
            <a:r>
              <a:rPr b="1" lang="en" sz="1400">
                <a:latin typeface="Times New Roman"/>
                <a:ea typeface="Times New Roman"/>
                <a:cs typeface="Times New Roman"/>
                <a:sym typeface="Times New Roman"/>
              </a:rPr>
              <a:t>Even when a person gives a mere peruta to a poor person, he merits to receive the Divine Presence, as it is stated: “As for me, I will behold Your face through charity; I will be satisfied, when I awake, with Your likeness” (Psalms 17:15).</a:t>
            </a:r>
            <a:endParaRPr b="1" sz="1400">
              <a:latin typeface="Times New Roman"/>
              <a:ea typeface="Times New Roman"/>
              <a:cs typeface="Times New Roman"/>
              <a:sym typeface="Times New Roman"/>
            </a:endParaRPr>
          </a:p>
          <a:p>
            <a:pPr indent="0" lvl="0" marL="0" rtl="1" algn="r">
              <a:spcBef>
                <a:spcPts val="1200"/>
              </a:spcBef>
              <a:spcAft>
                <a:spcPts val="0"/>
              </a:spcAft>
              <a:buNone/>
            </a:pPr>
            <a:r>
              <a:rPr b="1" lang="en" sz="1400">
                <a:latin typeface="Times New Roman"/>
                <a:ea typeface="Times New Roman"/>
                <a:cs typeface="Times New Roman"/>
                <a:sym typeface="Times New Roman"/>
              </a:rPr>
              <a:t>אדם נותן פרוטה לעני זוכה ומקבל פני שכינה שנאמר (תהלים יז, טו) אני בצדק אחזה פניך אשבעה בהקיץ תמונתך</a:t>
            </a:r>
            <a:endParaRPr b="1" sz="1400">
              <a:latin typeface="Times New Roman"/>
              <a:ea typeface="Times New Roman"/>
              <a:cs typeface="Times New Roman"/>
              <a:sym typeface="Times New Roman"/>
            </a:endParaRPr>
          </a:p>
          <a:p>
            <a:pPr indent="0" lvl="0" marL="0" rtl="0" algn="l">
              <a:spcBef>
                <a:spcPts val="1200"/>
              </a:spcBef>
              <a:spcAft>
                <a:spcPts val="0"/>
              </a:spcAft>
              <a:buNone/>
            </a:pPr>
            <a:r>
              <a:t/>
            </a:r>
            <a:endParaRPr sz="1400">
              <a:latin typeface="Times New Roman"/>
              <a:ea typeface="Times New Roman"/>
              <a:cs typeface="Times New Roman"/>
              <a:sym typeface="Times New Roman"/>
            </a:endParaRPr>
          </a:p>
          <a:p>
            <a:pPr indent="0" lvl="0" marL="0" rtl="0" algn="l">
              <a:spcBef>
                <a:spcPts val="160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7" name="Google Shape;207;p33"/>
          <p:cNvSpPr txBox="1"/>
          <p:nvPr>
            <p:ph idx="1" type="body"/>
          </p:nvPr>
        </p:nvSpPr>
        <p:spPr>
          <a:xfrm>
            <a:off x="311700" y="1229875"/>
            <a:ext cx="5148900" cy="33390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sz="2400">
                <a:solidFill>
                  <a:srgbClr val="1D2129"/>
                </a:solidFill>
                <a:highlight>
                  <a:srgbClr val="FFFFFF"/>
                </a:highlight>
                <a:latin typeface="Times New Roman"/>
                <a:ea typeface="Times New Roman"/>
                <a:cs typeface="Times New Roman"/>
                <a:sym typeface="Times New Roman"/>
              </a:rPr>
              <a:t> </a:t>
            </a:r>
            <a:r>
              <a:rPr lang="en" sz="2400">
                <a:solidFill>
                  <a:srgbClr val="1D2129"/>
                </a:solidFill>
                <a:highlight>
                  <a:srgbClr val="FFFFFF"/>
                </a:highlight>
                <a:latin typeface="Times New Roman"/>
                <a:ea typeface="Times New Roman"/>
                <a:cs typeface="Times New Roman"/>
                <a:sym typeface="Times New Roman"/>
              </a:rPr>
              <a:t>כְּתִ</a:t>
            </a:r>
            <a:r>
              <a:rPr lang="en" sz="2400">
                <a:solidFill>
                  <a:srgbClr val="1D2129"/>
                </a:solidFill>
                <a:highlight>
                  <a:srgbClr val="FFFFFF"/>
                </a:highlight>
                <a:latin typeface="Times New Roman"/>
                <a:ea typeface="Times New Roman"/>
                <a:cs typeface="Times New Roman"/>
                <a:sym typeface="Times New Roman"/>
              </a:rPr>
              <a:t>יבָה וַחֲתִימָה טוֹבָה‎</a:t>
            </a:r>
            <a:endParaRPr sz="2400">
              <a:solidFill>
                <a:srgbClr val="1D2129"/>
              </a:solidFill>
              <a:highlight>
                <a:srgbClr val="FFFFFF"/>
              </a:highlight>
              <a:latin typeface="Times New Roman"/>
              <a:ea typeface="Times New Roman"/>
              <a:cs typeface="Times New Roman"/>
              <a:sym typeface="Times New Roman"/>
            </a:endParaRPr>
          </a:p>
          <a:p>
            <a:pPr indent="0" lvl="0" marL="0" rtl="0" algn="l">
              <a:lnSpc>
                <a:spcPct val="200000"/>
              </a:lnSpc>
              <a:spcBef>
                <a:spcPts val="1600"/>
              </a:spcBef>
              <a:spcAft>
                <a:spcPts val="0"/>
              </a:spcAft>
              <a:buNone/>
            </a:pPr>
            <a:r>
              <a:rPr i="1" lang="en">
                <a:solidFill>
                  <a:srgbClr val="1D2129"/>
                </a:solidFill>
                <a:highlight>
                  <a:srgbClr val="FFFFFF"/>
                </a:highlight>
                <a:latin typeface="Times New Roman"/>
                <a:ea typeface="Times New Roman"/>
                <a:cs typeface="Times New Roman"/>
                <a:sym typeface="Times New Roman"/>
              </a:rPr>
              <a:t>Ketivah V’Chatimah Tovah</a:t>
            </a:r>
            <a:endParaRPr i="1">
              <a:solidFill>
                <a:srgbClr val="1D2129"/>
              </a:solidFill>
              <a:highlight>
                <a:srgbClr val="FFFFFF"/>
              </a:highlight>
              <a:latin typeface="Times New Roman"/>
              <a:ea typeface="Times New Roman"/>
              <a:cs typeface="Times New Roman"/>
              <a:sym typeface="Times New Roman"/>
            </a:endParaRPr>
          </a:p>
          <a:p>
            <a:pPr indent="0" lvl="0" marL="0" rtl="0" algn="l">
              <a:lnSpc>
                <a:spcPct val="200000"/>
              </a:lnSpc>
              <a:spcBef>
                <a:spcPts val="1600"/>
              </a:spcBef>
              <a:spcAft>
                <a:spcPts val="0"/>
              </a:spcAft>
              <a:buNone/>
            </a:pPr>
            <a:r>
              <a:rPr lang="en">
                <a:solidFill>
                  <a:srgbClr val="1D2129"/>
                </a:solidFill>
                <a:highlight>
                  <a:srgbClr val="FFFFFF"/>
                </a:highlight>
                <a:latin typeface="Times New Roman"/>
                <a:ea typeface="Times New Roman"/>
                <a:cs typeface="Times New Roman"/>
                <a:sym typeface="Times New Roman"/>
              </a:rPr>
              <a:t>A good inscription and sealing [in the Book of Life]</a:t>
            </a:r>
            <a:endParaRPr i="1">
              <a:latin typeface="Times New Roman"/>
              <a:ea typeface="Times New Roman"/>
              <a:cs typeface="Times New Roman"/>
              <a:sym typeface="Times New Roman"/>
            </a:endParaRPr>
          </a:p>
          <a:p>
            <a:pPr indent="0" lvl="0" marL="0" rtl="0" algn="l">
              <a:lnSpc>
                <a:spcPct val="200000"/>
              </a:lnSpc>
              <a:spcBef>
                <a:spcPts val="1600"/>
              </a:spcBef>
              <a:spcAft>
                <a:spcPts val="0"/>
              </a:spcAft>
              <a:buNone/>
            </a:pPr>
            <a:r>
              <a:t/>
            </a:r>
            <a:endParaRPr i="1" sz="2400"/>
          </a:p>
          <a:p>
            <a:pPr indent="0" lvl="0" marL="0" rtl="0" algn="l">
              <a:spcBef>
                <a:spcPts val="1600"/>
              </a:spcBef>
              <a:spcAft>
                <a:spcPts val="1600"/>
              </a:spcAft>
              <a:buNone/>
            </a:pPr>
            <a:r>
              <a:t/>
            </a:r>
            <a:endParaRPr i="1" sz="2400"/>
          </a:p>
        </p:txBody>
      </p:sp>
      <p:pic>
        <p:nvPicPr>
          <p:cNvPr id="208" name="Google Shape;208;p33"/>
          <p:cNvPicPr preferRelativeResize="0"/>
          <p:nvPr/>
        </p:nvPicPr>
        <p:blipFill>
          <a:blip r:embed="rId3">
            <a:alphaModFix/>
          </a:blip>
          <a:stretch>
            <a:fillRect/>
          </a:stretch>
        </p:blipFill>
        <p:spPr>
          <a:xfrm>
            <a:off x="5876613" y="1367613"/>
            <a:ext cx="2619375" cy="1743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Opening Blessing</a:t>
            </a:r>
            <a:endParaRPr sz="2400">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96" name="Google Shape;96;p15"/>
          <p:cNvSpPr txBox="1"/>
          <p:nvPr>
            <p:ph idx="1" type="body"/>
          </p:nvPr>
        </p:nvSpPr>
        <p:spPr>
          <a:xfrm>
            <a:off x="311700" y="1017800"/>
            <a:ext cx="8520600" cy="3339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t/>
            </a:r>
            <a:endParaRPr/>
          </a:p>
          <a:p>
            <a:pPr indent="0" lvl="0" marL="0" rtl="0" algn="l">
              <a:spcBef>
                <a:spcPts val="1200"/>
              </a:spcBef>
              <a:spcAft>
                <a:spcPts val="0"/>
              </a:spcAft>
              <a:buNone/>
            </a:pPr>
            <a:r>
              <a:rPr lang="en"/>
              <a:t> </a:t>
            </a:r>
            <a:r>
              <a:rPr b="1" lang="en"/>
              <a:t>ברוך אתה ה׳ אלהינו מלך העולם אשר קדשנו במצוותיו וצוונו לעסוק בדברי תורה</a:t>
            </a:r>
            <a:endParaRPr b="1"/>
          </a:p>
          <a:p>
            <a:pPr indent="0" lvl="0" marL="0" rtl="0" algn="l">
              <a:lnSpc>
                <a:spcPct val="100000"/>
              </a:lnSpc>
              <a:spcBef>
                <a:spcPts val="1200"/>
              </a:spcBef>
              <a:spcAft>
                <a:spcPts val="0"/>
              </a:spcAft>
              <a:buNone/>
            </a:pPr>
            <a:r>
              <a:rPr i="1" lang="en" sz="1400">
                <a:latin typeface="Times New Roman"/>
                <a:ea typeface="Times New Roman"/>
                <a:cs typeface="Times New Roman"/>
                <a:sym typeface="Times New Roman"/>
              </a:rPr>
              <a:t>Ba-rukh at-tah Adonai e-lo-hey-nu me-le-kh ha-olam,a-sher ki-de-sha-nu</a:t>
            </a:r>
            <a:endParaRPr i="1" sz="1400">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i="1" lang="en" sz="1400">
                <a:latin typeface="Times New Roman"/>
                <a:ea typeface="Times New Roman"/>
                <a:cs typeface="Times New Roman"/>
                <a:sym typeface="Times New Roman"/>
              </a:rPr>
              <a:t>be-mitz-vo-tav vetzi-vanu la-asok be-di-vrei To-rah</a:t>
            </a:r>
            <a:endParaRPr i="1" sz="1400">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t/>
            </a:r>
            <a:endParaRPr sz="1400">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sz="1400">
                <a:latin typeface="Times New Roman"/>
                <a:ea typeface="Times New Roman"/>
                <a:cs typeface="Times New Roman"/>
                <a:sym typeface="Times New Roman"/>
              </a:rPr>
              <a:t>Praised are You, Infinite Beloved, who instills in us the holiness of mitzvot</a:t>
            </a:r>
            <a:endParaRPr b="1" sz="1400">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sz="1400">
                <a:latin typeface="Times New Roman"/>
                <a:ea typeface="Times New Roman"/>
                <a:cs typeface="Times New Roman"/>
                <a:sym typeface="Times New Roman"/>
              </a:rPr>
              <a:t>by commanding us to occupy ourselves with words of Torah.</a:t>
            </a:r>
            <a:endParaRPr b="1" sz="1400">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type="title"/>
          </p:nvPr>
        </p:nvSpPr>
        <p:spPr>
          <a:xfrm>
            <a:off x="311700" y="239775"/>
            <a:ext cx="8520600" cy="86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What is Mussar?</a:t>
            </a:r>
            <a:endParaRPr sz="2400">
              <a:latin typeface="Times New Roman"/>
              <a:ea typeface="Times New Roman"/>
              <a:cs typeface="Times New Roman"/>
              <a:sym typeface="Times New Roman"/>
            </a:endParaRPr>
          </a:p>
        </p:txBody>
      </p:sp>
      <p:sp>
        <p:nvSpPr>
          <p:cNvPr id="102" name="Google Shape;102;p16"/>
          <p:cNvSpPr txBox="1"/>
          <p:nvPr>
            <p:ph idx="1" type="body"/>
          </p:nvPr>
        </p:nvSpPr>
        <p:spPr>
          <a:xfrm>
            <a:off x="280750" y="917225"/>
            <a:ext cx="8520600" cy="349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Times New Roman"/>
                <a:ea typeface="Times New Roman"/>
                <a:cs typeface="Times New Roman"/>
                <a:sym typeface="Times New Roman"/>
              </a:rPr>
              <a:t>“Mussar is a centuries-old toolbox filled with practices that assist us in continually rediscovering that joy and holiness truly happen in those moments when we are fully present to the others in our lives. </a:t>
            </a:r>
            <a:r>
              <a:rPr b="1" lang="en" sz="1400">
                <a:latin typeface="Times New Roman"/>
                <a:ea typeface="Times New Roman"/>
                <a:cs typeface="Times New Roman"/>
                <a:sym typeface="Times New Roman"/>
              </a:rPr>
              <a:t>Mussar seeks to awaken us to the holiness of every moment – and the possibilities that each moment of consciousness offers to answer the call of the other...</a:t>
            </a:r>
            <a:endParaRPr b="1" sz="1400">
              <a:latin typeface="Times New Roman"/>
              <a:ea typeface="Times New Roman"/>
              <a:cs typeface="Times New Roman"/>
              <a:sym typeface="Times New Roman"/>
            </a:endParaRPr>
          </a:p>
          <a:p>
            <a:pPr indent="0" lvl="0" marL="0" rtl="0" algn="l">
              <a:spcBef>
                <a:spcPts val="1600"/>
              </a:spcBef>
              <a:spcAft>
                <a:spcPts val="0"/>
              </a:spcAft>
              <a:buNone/>
            </a:pPr>
            <a:r>
              <a:rPr lang="en" sz="1400">
                <a:latin typeface="Times New Roman"/>
                <a:ea typeface="Times New Roman"/>
                <a:cs typeface="Times New Roman"/>
                <a:sym typeface="Times New Roman"/>
              </a:rPr>
              <a:t>People are drawn to Mussar because it is </a:t>
            </a:r>
            <a:r>
              <a:rPr b="1" lang="en" sz="1400">
                <a:latin typeface="Times New Roman"/>
                <a:ea typeface="Times New Roman"/>
                <a:cs typeface="Times New Roman"/>
                <a:sym typeface="Times New Roman"/>
              </a:rPr>
              <a:t>a practice that takes a Jewish approach to developing ourselves as good people</a:t>
            </a:r>
            <a:r>
              <a:rPr lang="en" sz="1400">
                <a:latin typeface="Times New Roman"/>
                <a:ea typeface="Times New Roman"/>
                <a:cs typeface="Times New Roman"/>
                <a:sym typeface="Times New Roman"/>
              </a:rPr>
              <a:t>.,, the Center for Contemporary Mussar has a specific definition of </a:t>
            </a:r>
            <a:r>
              <a:rPr b="1" lang="en" sz="1400">
                <a:latin typeface="Times New Roman"/>
                <a:ea typeface="Times New Roman"/>
                <a:cs typeface="Times New Roman"/>
                <a:sym typeface="Times New Roman"/>
              </a:rPr>
              <a:t>what it means to be good: the capacity to take appropriate responsibility for the people in our lives. </a:t>
            </a:r>
            <a:r>
              <a:rPr lang="en" sz="1400">
                <a:latin typeface="Times New Roman"/>
                <a:ea typeface="Times New Roman"/>
                <a:cs typeface="Times New Roman"/>
                <a:sym typeface="Times New Roman"/>
              </a:rPr>
              <a:t>This responsibility is double-edged. It means that </a:t>
            </a:r>
            <a:r>
              <a:rPr b="1" lang="en" sz="1400">
                <a:latin typeface="Times New Roman"/>
                <a:ea typeface="Times New Roman"/>
                <a:cs typeface="Times New Roman"/>
                <a:sym typeface="Times New Roman"/>
              </a:rPr>
              <a:t>first we are responsible for ourselves and, from there, we take responsibility for those around us.</a:t>
            </a:r>
            <a:r>
              <a:rPr lang="en" sz="1400">
                <a:latin typeface="Times New Roman"/>
                <a:ea typeface="Times New Roman"/>
                <a:cs typeface="Times New Roman"/>
                <a:sym typeface="Times New Roman"/>
              </a:rPr>
              <a:t> To us, this is the purpose of practice, building our spiritual muscles so we are able </a:t>
            </a:r>
            <a:r>
              <a:rPr b="1" lang="en" sz="1400">
                <a:latin typeface="Times New Roman"/>
                <a:ea typeface="Times New Roman"/>
                <a:cs typeface="Times New Roman"/>
                <a:sym typeface="Times New Roman"/>
              </a:rPr>
              <a:t>to continually expand our care and service to ourselves and those around us.</a:t>
            </a:r>
            <a:endParaRPr b="1" sz="1400">
              <a:latin typeface="Times New Roman"/>
              <a:ea typeface="Times New Roman"/>
              <a:cs typeface="Times New Roman"/>
              <a:sym typeface="Times New Roman"/>
            </a:endParaRPr>
          </a:p>
          <a:p>
            <a:pPr indent="0" lvl="0" marL="0" rtl="0" algn="l">
              <a:spcBef>
                <a:spcPts val="1200"/>
              </a:spcBef>
              <a:spcAft>
                <a:spcPts val="0"/>
              </a:spcAft>
              <a:buNone/>
            </a:pPr>
            <a:r>
              <a:rPr i="1" lang="en" sz="1400">
                <a:latin typeface="Times New Roman"/>
                <a:ea typeface="Times New Roman"/>
                <a:cs typeface="Times New Roman"/>
                <a:sym typeface="Times New Roman"/>
              </a:rPr>
              <a:t>The Soul Work of Mussar: A Guide to Practice and Understanding </a:t>
            </a:r>
            <a:r>
              <a:rPr lang="en" sz="1400">
                <a:latin typeface="Times New Roman"/>
                <a:ea typeface="Times New Roman"/>
                <a:cs typeface="Times New Roman"/>
                <a:sym typeface="Times New Roman"/>
              </a:rPr>
              <a:t>(2019)                                                                 The Center for Contemporary Mussar,  p. 5-6  </a:t>
            </a:r>
            <a:endParaRPr sz="1400">
              <a:latin typeface="Times New Roman"/>
              <a:ea typeface="Times New Roman"/>
              <a:cs typeface="Times New Roman"/>
              <a:sym typeface="Times New Roman"/>
            </a:endParaRPr>
          </a:p>
          <a:p>
            <a:pPr indent="0" lvl="0" marL="0" rtl="0" algn="l">
              <a:spcBef>
                <a:spcPts val="1600"/>
              </a:spcBef>
              <a:spcAft>
                <a:spcPts val="0"/>
              </a:spcAft>
              <a:buNone/>
            </a:pPr>
            <a:r>
              <a:t/>
            </a:r>
            <a:endParaRPr sz="1400">
              <a:latin typeface="Times New Roman"/>
              <a:ea typeface="Times New Roman"/>
              <a:cs typeface="Times New Roman"/>
              <a:sym typeface="Times New Roman"/>
            </a:endParaRPr>
          </a:p>
          <a:p>
            <a:pPr indent="0" lvl="0" marL="0" rtl="0" algn="l">
              <a:spcBef>
                <a:spcPts val="1600"/>
              </a:spcBef>
              <a:spcAft>
                <a:spcPts val="0"/>
              </a:spcAft>
              <a:buNone/>
            </a:pPr>
            <a:r>
              <a:rPr lang="en"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0" rtl="0" algn="l">
              <a:spcBef>
                <a:spcPts val="1600"/>
              </a:spcBef>
              <a:spcAft>
                <a:spcPts val="0"/>
              </a:spcAft>
              <a:buNone/>
            </a:pPr>
            <a:r>
              <a:t/>
            </a:r>
            <a:endParaRPr sz="1400">
              <a:latin typeface="Times New Roman"/>
              <a:ea typeface="Times New Roman"/>
              <a:cs typeface="Times New Roman"/>
              <a:sym typeface="Times New Roman"/>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lang="en" sz="2400">
                <a:solidFill>
                  <a:schemeClr val="dk2"/>
                </a:solidFill>
                <a:latin typeface="Times New Roman"/>
                <a:ea typeface="Times New Roman"/>
                <a:cs typeface="Times New Roman"/>
                <a:sym typeface="Times New Roman"/>
              </a:rPr>
              <a:t>Mussar asks: Are you awake?</a:t>
            </a:r>
            <a:endParaRPr sz="2400"/>
          </a:p>
        </p:txBody>
      </p:sp>
      <p:sp>
        <p:nvSpPr>
          <p:cNvPr id="108" name="Google Shape;108;p17"/>
          <p:cNvSpPr txBox="1"/>
          <p:nvPr>
            <p:ph idx="1" type="body"/>
          </p:nvPr>
        </p:nvSpPr>
        <p:spPr>
          <a:xfrm>
            <a:off x="273025" y="1423250"/>
            <a:ext cx="8520600" cy="3339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Think about the moment </a:t>
            </a:r>
            <a:r>
              <a:rPr b="1" lang="en" sz="1400">
                <a:latin typeface="Times New Roman"/>
                <a:ea typeface="Times New Roman"/>
                <a:cs typeface="Times New Roman"/>
                <a:sym typeface="Times New Roman"/>
              </a:rPr>
              <a:t>when the shofar is sounded on Rosh Hashanah.</a:t>
            </a:r>
            <a:r>
              <a:rPr lang="en" sz="1400">
                <a:latin typeface="Times New Roman"/>
                <a:ea typeface="Times New Roman"/>
                <a:cs typeface="Times New Roman"/>
                <a:sym typeface="Times New Roman"/>
              </a:rPr>
              <a:t> We have been taught to hear in its calls </a:t>
            </a:r>
            <a:r>
              <a:rPr b="1" lang="en" sz="1400">
                <a:latin typeface="Times New Roman"/>
                <a:ea typeface="Times New Roman"/>
                <a:cs typeface="Times New Roman"/>
                <a:sym typeface="Times New Roman"/>
              </a:rPr>
              <a:t>the message, “Sleepers awake!”</a:t>
            </a:r>
            <a:r>
              <a:rPr lang="en" sz="1400">
                <a:latin typeface="Times New Roman"/>
                <a:ea typeface="Times New Roman"/>
                <a:cs typeface="Times New Roman"/>
                <a:sym typeface="Times New Roman"/>
              </a:rPr>
              <a:t> In that spirit, </a:t>
            </a:r>
            <a:r>
              <a:rPr b="1" lang="en" sz="1400">
                <a:latin typeface="Times New Roman"/>
                <a:ea typeface="Times New Roman"/>
                <a:cs typeface="Times New Roman"/>
                <a:sym typeface="Times New Roman"/>
              </a:rPr>
              <a:t>Mussar asks: Are you awake? </a:t>
            </a:r>
            <a:r>
              <a:rPr lang="en" sz="1400">
                <a:latin typeface="Times New Roman"/>
                <a:ea typeface="Times New Roman"/>
                <a:cs typeface="Times New Roman"/>
                <a:sym typeface="Times New Roman"/>
              </a:rPr>
              <a:t>Sure, you are reading this book, but are you really awake and what are you awake to? </a:t>
            </a:r>
            <a:r>
              <a:rPr b="1" lang="en" sz="1400">
                <a:latin typeface="Times New Roman"/>
                <a:ea typeface="Times New Roman"/>
                <a:cs typeface="Times New Roman"/>
                <a:sym typeface="Times New Roman"/>
              </a:rPr>
              <a:t>By awake we mean, are you making conscious choices to live each moment with care and honesty toward others </a:t>
            </a:r>
            <a:r>
              <a:rPr lang="en" sz="1400">
                <a:latin typeface="Times New Roman"/>
                <a:ea typeface="Times New Roman"/>
                <a:cs typeface="Times New Roman"/>
                <a:sym typeface="Times New Roman"/>
              </a:rPr>
              <a:t>or are you sleepwalking through your days?  </a:t>
            </a:r>
            <a:endParaRPr sz="1400">
              <a:latin typeface="Times New Roman"/>
              <a:ea typeface="Times New Roman"/>
              <a:cs typeface="Times New Roman"/>
              <a:sym typeface="Times New Roman"/>
            </a:endParaRPr>
          </a:p>
          <a:p>
            <a:pPr indent="0" lvl="0" marL="0" rtl="0" algn="l">
              <a:spcBef>
                <a:spcPts val="1200"/>
              </a:spcBef>
              <a:spcAft>
                <a:spcPts val="0"/>
              </a:spcAft>
              <a:buNone/>
            </a:pPr>
            <a:r>
              <a:rPr i="1" lang="en" sz="1400">
                <a:latin typeface="Times New Roman"/>
                <a:ea typeface="Times New Roman"/>
                <a:cs typeface="Times New Roman"/>
                <a:sym typeface="Times New Roman"/>
              </a:rPr>
              <a:t>The Soul Work of Mussar: A Guide to Practice and Understanding </a:t>
            </a:r>
            <a:r>
              <a:rPr lang="en" sz="1400">
                <a:latin typeface="Times New Roman"/>
                <a:ea typeface="Times New Roman"/>
                <a:cs typeface="Times New Roman"/>
                <a:sym typeface="Times New Roman"/>
              </a:rPr>
              <a:t>(2019)                                                                  The Center for Contemporary Mussar,  p. 5      </a:t>
            </a:r>
            <a:endParaRPr sz="1400">
              <a:latin typeface="Times New Roman"/>
              <a:ea typeface="Times New Roman"/>
              <a:cs typeface="Times New Roman"/>
              <a:sym typeface="Times New Roman"/>
            </a:endParaRPr>
          </a:p>
          <a:p>
            <a:pPr indent="0" lvl="0" marL="0" rtl="0" algn="l">
              <a:spcBef>
                <a:spcPts val="1600"/>
              </a:spcBef>
              <a:spcAft>
                <a:spcPts val="0"/>
              </a:spcAft>
              <a:buNone/>
            </a:pPr>
            <a:r>
              <a:t/>
            </a:r>
            <a:endParaRPr/>
          </a:p>
          <a:p>
            <a:pPr indent="0" lvl="0" marL="0" rtl="0" algn="l">
              <a:spcBef>
                <a:spcPts val="1200"/>
              </a:spcBef>
              <a:spcAft>
                <a:spcPts val="1600"/>
              </a:spcAft>
              <a:buNone/>
            </a:pPr>
            <a:r>
              <a:t/>
            </a:r>
            <a:endParaRPr/>
          </a:p>
        </p:txBody>
      </p:sp>
      <p:pic>
        <p:nvPicPr>
          <p:cNvPr id="109" name="Google Shape;109;p17"/>
          <p:cNvPicPr preferRelativeResize="0"/>
          <p:nvPr/>
        </p:nvPicPr>
        <p:blipFill>
          <a:blip r:embed="rId3">
            <a:alphaModFix/>
          </a:blip>
          <a:stretch>
            <a:fillRect/>
          </a:stretch>
        </p:blipFill>
        <p:spPr>
          <a:xfrm>
            <a:off x="4344875" y="440950"/>
            <a:ext cx="2693600" cy="1059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255675" y="31475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U’Netanah Tokef</a:t>
            </a:r>
            <a:endParaRPr sz="2400">
              <a:latin typeface="Times New Roman"/>
              <a:ea typeface="Times New Roman"/>
              <a:cs typeface="Times New Roman"/>
              <a:sym typeface="Times New Roman"/>
            </a:endParaRPr>
          </a:p>
        </p:txBody>
      </p:sp>
      <p:sp>
        <p:nvSpPr>
          <p:cNvPr id="115" name="Google Shape;115;p18"/>
          <p:cNvSpPr txBox="1"/>
          <p:nvPr>
            <p:ph idx="1" type="body"/>
          </p:nvPr>
        </p:nvSpPr>
        <p:spPr>
          <a:xfrm>
            <a:off x="177750" y="2294500"/>
            <a:ext cx="8520600" cy="16710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1400">
                <a:latin typeface="Times New Roman"/>
                <a:ea typeface="Times New Roman"/>
                <a:cs typeface="Times New Roman"/>
                <a:sym typeface="Times New Roman"/>
              </a:rPr>
              <a:t>On Rosh Hashanah it is written and on the Fast of the Day of the Day of Atonement it is sealed…who will live and who will die – </a:t>
            </a:r>
            <a:r>
              <a:rPr b="1" i="1" lang="en" sz="1400">
                <a:latin typeface="Times New Roman"/>
                <a:ea typeface="Times New Roman"/>
                <a:cs typeface="Times New Roman"/>
                <a:sym typeface="Times New Roman"/>
              </a:rPr>
              <a:t>mi yicheh u’mi yamut</a:t>
            </a:r>
            <a:r>
              <a:rPr b="1" lang="en" sz="1400">
                <a:latin typeface="Times New Roman"/>
                <a:ea typeface="Times New Roman"/>
                <a:cs typeface="Times New Roman"/>
                <a:sym typeface="Times New Roman"/>
              </a:rPr>
              <a:t>.</a:t>
            </a:r>
            <a:endParaRPr b="1" sz="14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b="1" lang="en" sz="1400">
                <a:latin typeface="Times New Roman"/>
                <a:ea typeface="Times New Roman"/>
                <a:cs typeface="Times New Roman"/>
                <a:sym typeface="Times New Roman"/>
              </a:rPr>
              <a:t>But </a:t>
            </a:r>
            <a:r>
              <a:rPr b="1" i="1" lang="en" sz="1400">
                <a:latin typeface="Times New Roman"/>
                <a:ea typeface="Times New Roman"/>
                <a:cs typeface="Times New Roman"/>
                <a:sym typeface="Times New Roman"/>
              </a:rPr>
              <a:t>T’shuvah, T’fillah and Tz’dakah</a:t>
            </a:r>
            <a:r>
              <a:rPr b="1" lang="en" sz="1400">
                <a:latin typeface="Times New Roman"/>
                <a:ea typeface="Times New Roman"/>
                <a:cs typeface="Times New Roman"/>
                <a:sym typeface="Times New Roman"/>
              </a:rPr>
              <a:t> can annul the severity of the decree. </a:t>
            </a:r>
            <a:endParaRPr b="1" sz="1400">
              <a:latin typeface="Times New Roman"/>
              <a:ea typeface="Times New Roman"/>
              <a:cs typeface="Times New Roman"/>
              <a:sym typeface="Times New Roman"/>
            </a:endParaRPr>
          </a:p>
          <a:p>
            <a:pPr indent="457200" lvl="0" marL="3657600" rtl="0" algn="l">
              <a:lnSpc>
                <a:spcPct val="115000"/>
              </a:lnSpc>
              <a:spcBef>
                <a:spcPts val="1200"/>
              </a:spcBef>
              <a:spcAft>
                <a:spcPts val="1200"/>
              </a:spcAft>
              <a:buNone/>
            </a:pPr>
            <a:r>
              <a:rPr lang="en" sz="1400">
                <a:latin typeface="Times New Roman"/>
                <a:ea typeface="Times New Roman"/>
                <a:cs typeface="Times New Roman"/>
                <a:sym typeface="Times New Roman"/>
              </a:rPr>
              <a:t>Rabbi Jules Harlow, RA Machzor </a:t>
            </a:r>
            <a:r>
              <a:rPr lang="en" sz="1400">
                <a:latin typeface="Times New Roman"/>
                <a:ea typeface="Times New Roman"/>
                <a:cs typeface="Times New Roman"/>
                <a:sym typeface="Times New Roman"/>
              </a:rPr>
              <a:t>p. 242</a:t>
            </a:r>
            <a:endParaRPr/>
          </a:p>
        </p:txBody>
      </p:sp>
      <p:sp>
        <p:nvSpPr>
          <p:cNvPr id="116" name="Google Shape;116;p18"/>
          <p:cNvSpPr txBox="1"/>
          <p:nvPr/>
        </p:nvSpPr>
        <p:spPr>
          <a:xfrm>
            <a:off x="3788775" y="153975"/>
            <a:ext cx="4987500" cy="58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8"/>
          <p:cNvSpPr txBox="1"/>
          <p:nvPr/>
        </p:nvSpPr>
        <p:spPr>
          <a:xfrm>
            <a:off x="177750" y="995638"/>
            <a:ext cx="5888700" cy="103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lang="en">
                <a:latin typeface="Times New Roman"/>
                <a:ea typeface="Times New Roman"/>
                <a:cs typeface="Times New Roman"/>
                <a:sym typeface="Times New Roman"/>
              </a:rPr>
              <a:t>Rabbi Ira Stone, Rosh Yeshivah of the Center for Contemporary Musser  introduced this series for Elul framing our study with the text of  </a:t>
            </a:r>
            <a:r>
              <a:rPr i="1" lang="en">
                <a:latin typeface="Times New Roman"/>
                <a:ea typeface="Times New Roman"/>
                <a:cs typeface="Times New Roman"/>
                <a:sym typeface="Times New Roman"/>
              </a:rPr>
              <a:t>U’Netana Tokef</a:t>
            </a:r>
            <a:r>
              <a:rPr lang="en">
                <a:latin typeface="Times New Roman"/>
                <a:ea typeface="Times New Roman"/>
                <a:cs typeface="Times New Roman"/>
                <a:sym typeface="Times New Roman"/>
              </a:rPr>
              <a:t>, the powerful prayer found in the Musaf service of both Rosh HaShanah and Yom Kippur.  </a:t>
            </a:r>
            <a:r>
              <a:rPr lang="en">
                <a:solidFill>
                  <a:srgbClr val="FFFFFF"/>
                </a:solidFill>
                <a:latin typeface="Times New Roman"/>
                <a:ea typeface="Times New Roman"/>
                <a:cs typeface="Times New Roman"/>
                <a:sym typeface="Times New Roman"/>
              </a:rPr>
              <a:t> found in the Musaf service of both Rosh Hashanah  and Yom </a:t>
            </a:r>
            <a:endParaRPr>
              <a:solidFill>
                <a:srgbClr val="FFFFFF"/>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Times New Roman"/>
                <a:ea typeface="Times New Roman"/>
                <a:cs typeface="Times New Roman"/>
                <a:sym typeface="Times New Roman"/>
              </a:rPr>
              <a:t>Flow of our High Holiday Mussar </a:t>
            </a:r>
            <a:r>
              <a:rPr lang="en" sz="2400">
                <a:latin typeface="Times New Roman"/>
                <a:ea typeface="Times New Roman"/>
                <a:cs typeface="Times New Roman"/>
                <a:sym typeface="Times New Roman"/>
              </a:rPr>
              <a:t>Preparation</a:t>
            </a:r>
            <a:r>
              <a:rPr lang="en"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p:txBody>
      </p:sp>
      <p:sp>
        <p:nvSpPr>
          <p:cNvPr id="123" name="Google Shape;123;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400">
                <a:latin typeface="Times New Roman"/>
                <a:ea typeface="Times New Roman"/>
                <a:cs typeface="Times New Roman"/>
                <a:sym typeface="Times New Roman"/>
              </a:rPr>
              <a:t>On Repentence - </a:t>
            </a:r>
            <a:r>
              <a:rPr lang="en" sz="1400">
                <a:latin typeface="Times New Roman"/>
                <a:ea typeface="Times New Roman"/>
                <a:cs typeface="Times New Roman"/>
                <a:sym typeface="Times New Roman"/>
              </a:rPr>
              <a:t>Teshuva - </a:t>
            </a:r>
            <a:r>
              <a:rPr lang="en" sz="1400">
                <a:latin typeface="Times New Roman"/>
                <a:ea typeface="Times New Roman"/>
                <a:cs typeface="Times New Roman"/>
                <a:sym typeface="Times New Roman"/>
              </a:rPr>
              <a:t>Rabbi Rachel Bovitz </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On Prayer - </a:t>
            </a:r>
            <a:r>
              <a:rPr lang="en" sz="1400">
                <a:latin typeface="Times New Roman"/>
                <a:ea typeface="Times New Roman"/>
                <a:cs typeface="Times New Roman"/>
                <a:sym typeface="Times New Roman"/>
              </a:rPr>
              <a:t>Tefillah - </a:t>
            </a:r>
            <a:r>
              <a:rPr lang="en" sz="1400">
                <a:latin typeface="Times New Roman"/>
                <a:ea typeface="Times New Roman"/>
                <a:cs typeface="Times New Roman"/>
                <a:sym typeface="Times New Roman"/>
              </a:rPr>
              <a:t>Rabbi Richard Camras </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On Tzedakah - Rabbi Harold Kravitz </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On “Averting the Severe Decree”  -Rabbi Joshua Boettiger</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On New </a:t>
            </a:r>
            <a:r>
              <a:rPr lang="en" sz="1400">
                <a:latin typeface="Times New Roman"/>
                <a:ea typeface="Times New Roman"/>
                <a:cs typeface="Times New Roman"/>
                <a:sym typeface="Times New Roman"/>
              </a:rPr>
              <a:t>Beginnings </a:t>
            </a:r>
            <a:r>
              <a:rPr lang="en" sz="1400">
                <a:latin typeface="Times New Roman"/>
                <a:ea typeface="Times New Roman"/>
                <a:cs typeface="Times New Roman"/>
                <a:sym typeface="Times New Roman"/>
              </a:rPr>
              <a:t>- Rabbi Ira Stone</a:t>
            </a:r>
            <a:endParaRPr sz="1400">
              <a:latin typeface="Times New Roman"/>
              <a:ea typeface="Times New Roman"/>
              <a:cs typeface="Times New Roman"/>
              <a:sym typeface="Times New Roman"/>
            </a:endParaRPr>
          </a:p>
          <a:p>
            <a:pPr indent="0" lvl="0" marL="0" rtl="0" algn="l">
              <a:spcBef>
                <a:spcPts val="1200"/>
              </a:spcBef>
              <a:spcAft>
                <a:spcPts val="0"/>
              </a:spcAft>
              <a:buNone/>
            </a:pPr>
            <a:r>
              <a:t/>
            </a:r>
            <a:endParaRPr/>
          </a:p>
          <a:p>
            <a:pPr indent="0" lvl="0" marL="0" rtl="0" algn="l">
              <a:spcBef>
                <a:spcPts val="12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lang="en" sz="2400">
                <a:solidFill>
                  <a:srgbClr val="000000"/>
                </a:solidFill>
                <a:latin typeface="Times New Roman"/>
                <a:ea typeface="Times New Roman"/>
                <a:cs typeface="Times New Roman"/>
                <a:sym typeface="Times New Roman"/>
              </a:rPr>
              <a:t>Defining </a:t>
            </a:r>
            <a:r>
              <a:rPr lang="en" sz="2400">
                <a:solidFill>
                  <a:srgbClr val="000000"/>
                </a:solidFill>
                <a:latin typeface="Times New Roman"/>
                <a:ea typeface="Times New Roman"/>
                <a:cs typeface="Times New Roman"/>
                <a:sym typeface="Times New Roman"/>
              </a:rPr>
              <a:t>Tzedakah  צדקה </a:t>
            </a:r>
            <a:endParaRPr sz="2400"/>
          </a:p>
        </p:txBody>
      </p:sp>
      <p:sp>
        <p:nvSpPr>
          <p:cNvPr id="129" name="Google Shape;129;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b="1" lang="en">
                <a:solidFill>
                  <a:srgbClr val="000000"/>
                </a:solidFill>
                <a:latin typeface="Times New Roman"/>
                <a:ea typeface="Times New Roman"/>
                <a:cs typeface="Times New Roman"/>
                <a:sym typeface="Times New Roman"/>
              </a:rPr>
              <a:t>Tzedakah    צדקה   is usually </a:t>
            </a:r>
            <a:r>
              <a:rPr b="1" lang="en">
                <a:solidFill>
                  <a:srgbClr val="000000"/>
                </a:solidFill>
                <a:latin typeface="Times New Roman"/>
                <a:ea typeface="Times New Roman"/>
                <a:cs typeface="Times New Roman"/>
                <a:sym typeface="Times New Roman"/>
              </a:rPr>
              <a:t>translated</a:t>
            </a:r>
            <a:r>
              <a:rPr b="1" lang="en">
                <a:solidFill>
                  <a:srgbClr val="000000"/>
                </a:solidFill>
                <a:latin typeface="Times New Roman"/>
                <a:ea typeface="Times New Roman"/>
                <a:cs typeface="Times New Roman"/>
                <a:sym typeface="Times New Roman"/>
              </a:rPr>
              <a:t> as charity</a:t>
            </a:r>
            <a:r>
              <a:rPr lang="en">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a:solidFill>
                  <a:srgbClr val="000000"/>
                </a:solidFill>
                <a:latin typeface="Times New Roman"/>
                <a:ea typeface="Times New Roman"/>
                <a:cs typeface="Times New Roman"/>
                <a:sym typeface="Times New Roman"/>
              </a:rPr>
              <a:t>The word charity comes from the </a:t>
            </a:r>
            <a:r>
              <a:rPr b="1" lang="en">
                <a:solidFill>
                  <a:srgbClr val="000000"/>
                </a:solidFill>
                <a:latin typeface="Times New Roman"/>
                <a:ea typeface="Times New Roman"/>
                <a:cs typeface="Times New Roman"/>
                <a:sym typeface="Times New Roman"/>
              </a:rPr>
              <a:t>Latin </a:t>
            </a:r>
            <a:r>
              <a:rPr b="1" i="1" lang="en">
                <a:solidFill>
                  <a:srgbClr val="000000"/>
                </a:solidFill>
                <a:latin typeface="Times New Roman"/>
                <a:ea typeface="Times New Roman"/>
                <a:cs typeface="Times New Roman"/>
                <a:sym typeface="Times New Roman"/>
              </a:rPr>
              <a:t>Caritas</a:t>
            </a:r>
            <a:r>
              <a:rPr b="1" lang="en">
                <a:solidFill>
                  <a:srgbClr val="000000"/>
                </a:solidFill>
                <a:latin typeface="Times New Roman"/>
                <a:ea typeface="Times New Roman"/>
                <a:cs typeface="Times New Roman"/>
                <a:sym typeface="Times New Roman"/>
              </a:rPr>
              <a:t> meaning Love for all. </a:t>
            </a:r>
            <a:endParaRPr b="1">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t/>
            </a:r>
            <a:endParaRPr>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a:solidFill>
                  <a:srgbClr val="000000"/>
                </a:solidFill>
                <a:latin typeface="Times New Roman"/>
                <a:ea typeface="Times New Roman"/>
                <a:cs typeface="Times New Roman"/>
                <a:sym typeface="Times New Roman"/>
              </a:rPr>
              <a:t>The Hebrew word </a:t>
            </a:r>
            <a:r>
              <a:rPr b="1" lang="en" sz="1900">
                <a:solidFill>
                  <a:srgbClr val="000000"/>
                </a:solidFill>
                <a:latin typeface="Times New Roman"/>
                <a:ea typeface="Times New Roman"/>
                <a:cs typeface="Times New Roman"/>
                <a:sym typeface="Times New Roman"/>
              </a:rPr>
              <a:t>Tzedakah has the Hebrew root  </a:t>
            </a:r>
            <a:r>
              <a:rPr b="1" lang="en" sz="1500">
                <a:solidFill>
                  <a:srgbClr val="000000"/>
                </a:solidFill>
                <a:latin typeface="Times New Roman"/>
                <a:ea typeface="Times New Roman"/>
                <a:cs typeface="Times New Roman"/>
                <a:sym typeface="Times New Roman"/>
              </a:rPr>
              <a:t>צ  ד  </a:t>
            </a:r>
            <a:r>
              <a:rPr b="1" lang="en" sz="1500">
                <a:solidFill>
                  <a:srgbClr val="000000"/>
                </a:solidFill>
                <a:latin typeface="Times New Roman"/>
                <a:ea typeface="Times New Roman"/>
                <a:cs typeface="Times New Roman"/>
                <a:sym typeface="Times New Roman"/>
              </a:rPr>
              <a:t>ק</a:t>
            </a:r>
            <a:endParaRPr b="1" sz="19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n">
                <a:solidFill>
                  <a:srgbClr val="000000"/>
                </a:solidFill>
                <a:latin typeface="Times New Roman"/>
                <a:ea typeface="Times New Roman"/>
                <a:cs typeface="Times New Roman"/>
                <a:sym typeface="Times New Roman"/>
              </a:rPr>
              <a:t>deriving from the word for </a:t>
            </a:r>
            <a:r>
              <a:rPr b="1" lang="en">
                <a:solidFill>
                  <a:srgbClr val="000000"/>
                </a:solidFill>
                <a:latin typeface="Times New Roman"/>
                <a:ea typeface="Times New Roman"/>
                <a:cs typeface="Times New Roman"/>
                <a:sym typeface="Times New Roman"/>
              </a:rPr>
              <a:t>justice or righteousness</a:t>
            </a:r>
            <a:r>
              <a:rPr lang="en">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195675" y="170225"/>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2400">
                <a:latin typeface="Times New Roman"/>
                <a:ea typeface="Times New Roman"/>
                <a:cs typeface="Times New Roman"/>
                <a:sym typeface="Times New Roman"/>
              </a:rPr>
              <a:t>BT Sukkah 49b </a:t>
            </a:r>
            <a:endParaRPr sz="2400">
              <a:latin typeface="Times New Roman"/>
              <a:ea typeface="Times New Roman"/>
              <a:cs typeface="Times New Roman"/>
              <a:sym typeface="Times New Roman"/>
            </a:endParaRPr>
          </a:p>
          <a:p>
            <a:pPr indent="0" lvl="0" marL="0" rtl="0" algn="l">
              <a:spcBef>
                <a:spcPts val="1200"/>
              </a:spcBef>
              <a:spcAft>
                <a:spcPts val="0"/>
              </a:spcAft>
              <a:buNone/>
            </a:pPr>
            <a:r>
              <a:t/>
            </a:r>
            <a:endParaRPr sz="1800">
              <a:latin typeface="Times New Roman"/>
              <a:ea typeface="Times New Roman"/>
              <a:cs typeface="Times New Roman"/>
              <a:sym typeface="Times New Roman"/>
            </a:endParaRPr>
          </a:p>
        </p:txBody>
      </p:sp>
      <p:sp>
        <p:nvSpPr>
          <p:cNvPr id="135" name="Google Shape;135;p21"/>
          <p:cNvSpPr txBox="1"/>
          <p:nvPr>
            <p:ph idx="1" type="body"/>
          </p:nvPr>
        </p:nvSpPr>
        <p:spPr>
          <a:xfrm>
            <a:off x="0" y="778025"/>
            <a:ext cx="8520600" cy="37776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400">
                <a:latin typeface="Times New Roman"/>
                <a:ea typeface="Times New Roman"/>
                <a:cs typeface="Times New Roman"/>
                <a:sym typeface="Times New Roman"/>
              </a:rPr>
              <a:t>The Sages taught that </a:t>
            </a:r>
            <a:r>
              <a:rPr b="1" lang="en" sz="1400">
                <a:latin typeface="Times New Roman"/>
                <a:ea typeface="Times New Roman"/>
                <a:cs typeface="Times New Roman"/>
                <a:sym typeface="Times New Roman"/>
              </a:rPr>
              <a:t>acts of kindness are superior to charity in three respects</a:t>
            </a:r>
            <a:r>
              <a:rPr lang="en"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0" rtl="1" algn="ctr">
              <a:spcBef>
                <a:spcPts val="1200"/>
              </a:spcBef>
              <a:spcAft>
                <a:spcPts val="0"/>
              </a:spcAft>
              <a:buNone/>
            </a:pPr>
            <a:r>
              <a:rPr lang="en" sz="1400">
                <a:latin typeface="Times New Roman"/>
                <a:ea typeface="Times New Roman"/>
                <a:cs typeface="Times New Roman"/>
                <a:sym typeface="Times New Roman"/>
              </a:rPr>
              <a:t>                                                 </a:t>
            </a:r>
            <a:r>
              <a:rPr lang="en" sz="1400">
                <a:solidFill>
                  <a:srgbClr val="000000"/>
                </a:solidFill>
                <a:latin typeface="Times New Roman"/>
                <a:ea typeface="Times New Roman"/>
                <a:cs typeface="Times New Roman"/>
                <a:sym typeface="Times New Roman"/>
              </a:rPr>
              <a:t> </a:t>
            </a:r>
            <a:r>
              <a:rPr b="1" lang="en" sz="1400">
                <a:latin typeface="Times New Roman"/>
                <a:ea typeface="Times New Roman"/>
                <a:cs typeface="Times New Roman"/>
                <a:sym typeface="Times New Roman"/>
              </a:rPr>
              <a:t>  ת"ר בשלשה דברים גדולה גמילות חסדים </a:t>
            </a:r>
            <a:r>
              <a:rPr b="1" lang="en" sz="1400">
                <a:solidFill>
                  <a:srgbClr val="000000"/>
                </a:solidFill>
                <a:latin typeface="Times New Roman"/>
                <a:ea typeface="Times New Roman"/>
                <a:cs typeface="Times New Roman"/>
                <a:sym typeface="Times New Roman"/>
              </a:rPr>
              <a:t>יותר מן הצדקה</a:t>
            </a:r>
            <a:endParaRPr b="1" sz="1400">
              <a:latin typeface="Times New Roman"/>
              <a:ea typeface="Times New Roman"/>
              <a:cs typeface="Times New Roman"/>
              <a:sym typeface="Times New Roman"/>
            </a:endParaRPr>
          </a:p>
          <a:p>
            <a:pPr indent="0" lvl="0" marL="0" rtl="0" algn="l">
              <a:spcBef>
                <a:spcPts val="1200"/>
              </a:spcBef>
              <a:spcAft>
                <a:spcPts val="0"/>
              </a:spcAft>
              <a:buNone/>
            </a:pPr>
            <a:r>
              <a:rPr b="1" lang="en" sz="1400">
                <a:latin typeface="Times New Roman"/>
                <a:ea typeface="Times New Roman"/>
                <a:cs typeface="Times New Roman"/>
                <a:sym typeface="Times New Roman"/>
              </a:rPr>
              <a:t>Ch</a:t>
            </a:r>
            <a:r>
              <a:rPr b="1" lang="en" sz="1400">
                <a:latin typeface="Times New Roman"/>
                <a:ea typeface="Times New Roman"/>
                <a:cs typeface="Times New Roman"/>
                <a:sym typeface="Times New Roman"/>
              </a:rPr>
              <a:t>arity can be performed only with one’s money</a:t>
            </a:r>
            <a:r>
              <a:rPr lang="en" sz="1400">
                <a:latin typeface="Times New Roman"/>
                <a:ea typeface="Times New Roman"/>
                <a:cs typeface="Times New Roman"/>
                <a:sym typeface="Times New Roman"/>
              </a:rPr>
              <a:t>, while acts of kindness can be performed both with his person and with his money.</a:t>
            </a:r>
            <a:endParaRPr sz="1400">
              <a:latin typeface="Times New Roman"/>
              <a:ea typeface="Times New Roman"/>
              <a:cs typeface="Times New Roman"/>
              <a:sym typeface="Times New Roman"/>
            </a:endParaRPr>
          </a:p>
          <a:p>
            <a:pPr indent="0" lvl="0" marL="0" marR="3648075" rtl="0" algn="l">
              <a:spcBef>
                <a:spcPts val="1200"/>
              </a:spcBef>
              <a:spcAft>
                <a:spcPts val="0"/>
              </a:spcAft>
              <a:buNone/>
            </a:pPr>
            <a:r>
              <a:rPr lang="en" sz="1400">
                <a:latin typeface="Times New Roman"/>
                <a:ea typeface="Times New Roman"/>
                <a:cs typeface="Times New Roman"/>
                <a:sym typeface="Times New Roman"/>
              </a:rPr>
              <a:t>                                     </a:t>
            </a:r>
            <a:r>
              <a:rPr b="1" lang="en" sz="1400">
                <a:latin typeface="Times New Roman"/>
                <a:ea typeface="Times New Roman"/>
                <a:cs typeface="Times New Roman"/>
                <a:sym typeface="Times New Roman"/>
              </a:rPr>
              <a:t>צדקה בממונו</a:t>
            </a:r>
            <a:r>
              <a:rPr lang="en" sz="1400">
                <a:latin typeface="Times New Roman"/>
                <a:ea typeface="Times New Roman"/>
                <a:cs typeface="Times New Roman"/>
                <a:sym typeface="Times New Roman"/>
              </a:rPr>
              <a:t> גמילות חסדים בין בגופו בין בממונו    </a:t>
            </a:r>
            <a:endParaRPr sz="1400">
              <a:latin typeface="Times New Roman"/>
              <a:ea typeface="Times New Roman"/>
              <a:cs typeface="Times New Roman"/>
              <a:sym typeface="Times New Roman"/>
            </a:endParaRPr>
          </a:p>
          <a:p>
            <a:pPr indent="0" lvl="0" marL="0" rtl="0" algn="l">
              <a:spcBef>
                <a:spcPts val="1200"/>
              </a:spcBef>
              <a:spcAft>
                <a:spcPts val="0"/>
              </a:spcAft>
              <a:buNone/>
            </a:pPr>
            <a:r>
              <a:rPr b="1" lang="en" sz="1400">
                <a:latin typeface="Times New Roman"/>
                <a:ea typeface="Times New Roman"/>
                <a:cs typeface="Times New Roman"/>
                <a:sym typeface="Times New Roman"/>
              </a:rPr>
              <a:t>C</a:t>
            </a:r>
            <a:r>
              <a:rPr b="1" lang="en" sz="1400">
                <a:latin typeface="Times New Roman"/>
                <a:ea typeface="Times New Roman"/>
                <a:cs typeface="Times New Roman"/>
                <a:sym typeface="Times New Roman"/>
              </a:rPr>
              <a:t>harity is given to the poor,</a:t>
            </a:r>
            <a:r>
              <a:rPr lang="en" sz="1400">
                <a:latin typeface="Times New Roman"/>
                <a:ea typeface="Times New Roman"/>
                <a:cs typeface="Times New Roman"/>
                <a:sym typeface="Times New Roman"/>
              </a:rPr>
              <a:t> while acts of kindness are performed both for the poor and for the rich.</a:t>
            </a:r>
            <a:r>
              <a:rPr lang="en"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1600200" marR="3308684" rtl="0" algn="l">
              <a:spcBef>
                <a:spcPts val="1200"/>
              </a:spcBef>
              <a:spcAft>
                <a:spcPts val="0"/>
              </a:spcAft>
              <a:buNone/>
            </a:pPr>
            <a:r>
              <a:rPr b="1" lang="en" sz="1400">
                <a:latin typeface="Times New Roman"/>
                <a:ea typeface="Times New Roman"/>
                <a:cs typeface="Times New Roman"/>
                <a:sym typeface="Times New Roman"/>
              </a:rPr>
              <a:t>צדקה לעניים</a:t>
            </a:r>
            <a:r>
              <a:rPr lang="en" sz="1400">
                <a:latin typeface="Times New Roman"/>
                <a:ea typeface="Times New Roman"/>
                <a:cs typeface="Times New Roman"/>
                <a:sym typeface="Times New Roman"/>
              </a:rPr>
              <a:t> גמילות חסדים בין לעניים בין לעשירים</a:t>
            </a:r>
            <a:endParaRPr sz="1400">
              <a:latin typeface="Times New Roman"/>
              <a:ea typeface="Times New Roman"/>
              <a:cs typeface="Times New Roman"/>
              <a:sym typeface="Times New Roman"/>
            </a:endParaRPr>
          </a:p>
          <a:p>
            <a:pPr indent="0" lvl="0" marL="0" rtl="0" algn="l">
              <a:spcBef>
                <a:spcPts val="1200"/>
              </a:spcBef>
              <a:spcAft>
                <a:spcPts val="0"/>
              </a:spcAft>
              <a:buNone/>
            </a:pPr>
            <a:r>
              <a:rPr b="1" lang="en" sz="1400">
                <a:latin typeface="Times New Roman"/>
                <a:ea typeface="Times New Roman"/>
                <a:cs typeface="Times New Roman"/>
                <a:sym typeface="Times New Roman"/>
              </a:rPr>
              <a:t>Charity is given to the living,</a:t>
            </a:r>
            <a:r>
              <a:rPr lang="en" sz="1400">
                <a:latin typeface="Times New Roman"/>
                <a:ea typeface="Times New Roman"/>
                <a:cs typeface="Times New Roman"/>
                <a:sym typeface="Times New Roman"/>
              </a:rPr>
              <a:t> while acts of kindness are performed both for the living and for the dead.</a:t>
            </a:r>
            <a:r>
              <a:rPr lang="en" sz="1400"/>
              <a:t>  </a:t>
            </a:r>
            <a:endParaRPr sz="1400"/>
          </a:p>
          <a:p>
            <a:pPr indent="0" lvl="0" marL="0" marR="3651584" rtl="0" algn="r">
              <a:spcBef>
                <a:spcPts val="1200"/>
              </a:spcBef>
              <a:spcAft>
                <a:spcPts val="0"/>
              </a:spcAft>
              <a:buNone/>
            </a:pPr>
            <a:r>
              <a:rPr b="1" lang="en" sz="1400">
                <a:latin typeface="Times New Roman"/>
                <a:ea typeface="Times New Roman"/>
                <a:cs typeface="Times New Roman"/>
                <a:sym typeface="Times New Roman"/>
              </a:rPr>
              <a:t>צדקה לחיים</a:t>
            </a:r>
            <a:r>
              <a:rPr lang="en" sz="1400">
                <a:latin typeface="Times New Roman"/>
                <a:ea typeface="Times New Roman"/>
                <a:cs typeface="Times New Roman"/>
                <a:sym typeface="Times New Roman"/>
              </a:rPr>
              <a:t> גמילות חסד</a:t>
            </a:r>
            <a:r>
              <a:rPr lang="en" sz="1400">
                <a:latin typeface="Times New Roman"/>
                <a:ea typeface="Times New Roman"/>
                <a:cs typeface="Times New Roman"/>
                <a:sym typeface="Times New Roman"/>
              </a:rPr>
              <a:t> בין לחיים בין למתים</a:t>
            </a:r>
            <a:endParaRPr sz="1400">
              <a:latin typeface="Times New Roman"/>
              <a:ea typeface="Times New Roman"/>
              <a:cs typeface="Times New Roman"/>
              <a:sym typeface="Times New Roman"/>
            </a:endParaRPr>
          </a:p>
          <a:p>
            <a:pPr indent="0" lvl="0" marL="0" marR="3651584" rtl="0" algn="l">
              <a:spcBef>
                <a:spcPts val="1200"/>
              </a:spcBef>
              <a:spcAft>
                <a:spcPts val="0"/>
              </a:spcAft>
              <a:buNone/>
            </a:pPr>
            <a:r>
              <a:rPr lang="en" sz="1200">
                <a:latin typeface="Times New Roman"/>
                <a:ea typeface="Times New Roman"/>
                <a:cs typeface="Times New Roman"/>
                <a:sym typeface="Times New Roman"/>
              </a:rPr>
              <a:t>Talmud Translations taken or adapted from Sefaria</a:t>
            </a:r>
            <a:endParaRPr sz="1200">
              <a:latin typeface="Times New Roman"/>
              <a:ea typeface="Times New Roman"/>
              <a:cs typeface="Times New Roman"/>
              <a:sym typeface="Times New Roman"/>
            </a:endParaRPr>
          </a:p>
          <a:p>
            <a:pPr indent="0" lvl="0" marL="0" marR="3651584" rtl="0" algn="r">
              <a:spcBef>
                <a:spcPts val="1200"/>
              </a:spcBef>
              <a:spcAft>
                <a:spcPts val="0"/>
              </a:spcAft>
              <a:buNone/>
            </a:pPr>
            <a:r>
              <a:rPr lang="en" sz="1400">
                <a:latin typeface="Times New Roman"/>
                <a:ea typeface="Times New Roman"/>
                <a:cs typeface="Times New Roman"/>
                <a:sym typeface="Times New Roman"/>
              </a:rPr>
              <a:t> </a:t>
            </a:r>
            <a:r>
              <a:rPr lang="en" sz="1400">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p>
            <a:pPr indent="0" lvl="0" marL="0" rtl="0" algn="r">
              <a:spcBef>
                <a:spcPts val="1200"/>
              </a:spcBef>
              <a:spcAft>
                <a:spcPts val="0"/>
              </a:spcAft>
              <a:buNone/>
            </a:pPr>
            <a:r>
              <a:rPr lang="en" sz="1400">
                <a:latin typeface="Times New Roman"/>
                <a:ea typeface="Times New Roman"/>
                <a:cs typeface="Times New Roman"/>
                <a:sym typeface="Times New Roman"/>
              </a:rPr>
              <a:t> </a:t>
            </a:r>
            <a:r>
              <a:rPr lang="en" sz="1400"/>
              <a:t> </a:t>
            </a:r>
            <a:endParaRPr sz="1400"/>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